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47" r:id="rId3"/>
    <p:sldId id="382" r:id="rId4"/>
    <p:sldId id="383" r:id="rId5"/>
    <p:sldId id="384" r:id="rId6"/>
    <p:sldId id="385" r:id="rId7"/>
    <p:sldId id="367" r:id="rId8"/>
    <p:sldId id="360" r:id="rId9"/>
    <p:sldId id="386" r:id="rId10"/>
    <p:sldId id="355" r:id="rId11"/>
    <p:sldId id="393" r:id="rId12"/>
    <p:sldId id="354" r:id="rId13"/>
    <p:sldId id="387" r:id="rId14"/>
    <p:sldId id="358" r:id="rId15"/>
    <p:sldId id="357" r:id="rId16"/>
    <p:sldId id="388" r:id="rId17"/>
    <p:sldId id="364" r:id="rId18"/>
    <p:sldId id="363" r:id="rId19"/>
    <p:sldId id="381" r:id="rId20"/>
    <p:sldId id="389" r:id="rId21"/>
    <p:sldId id="361" r:id="rId22"/>
    <p:sldId id="365" r:id="rId23"/>
    <p:sldId id="350" r:id="rId24"/>
    <p:sldId id="390" r:id="rId25"/>
    <p:sldId id="366" r:id="rId26"/>
    <p:sldId id="392"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1BD46"/>
    <a:srgbClr val="367185"/>
    <a:srgbClr val="485647"/>
    <a:srgbClr val="566828"/>
    <a:srgbClr val="464131"/>
    <a:srgbClr val="E6C3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6327" autoAdjust="0"/>
  </p:normalViewPr>
  <p:slideViewPr>
    <p:cSldViewPr snapToGrid="0" snapToObjects="1">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78"/>
    </p:cViewPr>
  </p:sorterViewPr>
  <p:notesViewPr>
    <p:cSldViewPr snapToGrid="0" snapToObjects="1">
      <p:cViewPr varScale="1">
        <p:scale>
          <a:sx n="65" d="100"/>
          <a:sy n="65" d="100"/>
        </p:scale>
        <p:origin x="222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81B4D68-898D-4C7D-A65F-5BE9CEB6A177}" type="datetimeFigureOut">
              <a:rPr lang="en-US" smtClean="0"/>
              <a:pPr/>
              <a:t>8/24/2020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713762D-46D5-47B3-9BC2-8C798AAA9945}" type="slidenum">
              <a:rPr lang="en-US" smtClean="0"/>
              <a:pPr/>
              <a:t>‹#›</a:t>
            </a:fld>
            <a:endParaRPr lang="en-US"/>
          </a:p>
        </p:txBody>
      </p:sp>
    </p:spTree>
    <p:extLst>
      <p:ext uri="{BB962C8B-B14F-4D97-AF65-F5344CB8AC3E}">
        <p14:creationId xmlns:p14="http://schemas.microsoft.com/office/powerpoint/2010/main" val="285411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67A8596-901C-47D6-AFBD-1D305B2E0076}" type="datetimeFigureOut">
              <a:rPr lang="en-US" smtClean="0"/>
              <a:pPr/>
              <a:t>8/24/2020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F7EDF4-4E4B-4F78-9EE4-8606A8E76E97}" type="slidenum">
              <a:rPr lang="en-US" smtClean="0"/>
              <a:pPr/>
              <a:t>‹#›</a:t>
            </a:fld>
            <a:endParaRPr lang="en-US"/>
          </a:p>
        </p:txBody>
      </p:sp>
    </p:spTree>
    <p:extLst>
      <p:ext uri="{BB962C8B-B14F-4D97-AF65-F5344CB8AC3E}">
        <p14:creationId xmlns:p14="http://schemas.microsoft.com/office/powerpoint/2010/main" val="359158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Museum Building Gray.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3993896" y="2402870"/>
            <a:ext cx="5507436" cy="3866220"/>
          </a:xfrm>
          <a:prstGeom prst="rect">
            <a:avLst/>
          </a:prstGeom>
        </p:spPr>
      </p:pic>
      <p:sp>
        <p:nvSpPr>
          <p:cNvPr id="2" name="Title 1"/>
          <p:cNvSpPr>
            <a:spLocks noGrp="1"/>
          </p:cNvSpPr>
          <p:nvPr>
            <p:ph type="ctrTitle"/>
          </p:nvPr>
        </p:nvSpPr>
        <p:spPr>
          <a:xfrm>
            <a:off x="685800" y="930494"/>
            <a:ext cx="7772400" cy="1470025"/>
          </a:xfrm>
        </p:spPr>
        <p:txBody>
          <a:bodyPr>
            <a:normAutofit/>
          </a:bodyPr>
          <a:lstStyle>
            <a:lvl1pPr algn="l">
              <a:defRPr sz="3600">
                <a:solidFill>
                  <a:srgbClr val="800000"/>
                </a:solidFill>
              </a:defRPr>
            </a:lvl1pPr>
          </a:lstStyle>
          <a:p>
            <a:r>
              <a:rPr lang="en-US" dirty="0"/>
              <a:t>Click to edit Master title style</a:t>
            </a:r>
          </a:p>
        </p:txBody>
      </p:sp>
      <p:sp>
        <p:nvSpPr>
          <p:cNvPr id="3" name="Subtitle 2"/>
          <p:cNvSpPr>
            <a:spLocks noGrp="1"/>
          </p:cNvSpPr>
          <p:nvPr>
            <p:ph type="subTitle" idx="1"/>
          </p:nvPr>
        </p:nvSpPr>
        <p:spPr>
          <a:xfrm>
            <a:off x="685800" y="2589924"/>
            <a:ext cx="6400800" cy="904766"/>
          </a:xfrm>
        </p:spPr>
        <p:txBody>
          <a:bodyPr>
            <a:normAutofit/>
          </a:bodyPr>
          <a:lstStyle>
            <a:lvl1pPr marL="0" indent="0" algn="l">
              <a:buNone/>
              <a:defRPr sz="1800" b="1">
                <a:solidFill>
                  <a:srgbClr val="26262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1EFC6E1A-24DF-DC4A-BDE0-2FD7AA21E546}" type="slidenum">
              <a:rPr lang="en-US" smtClean="0"/>
              <a:pPr/>
              <a:t>‹#›</a:t>
            </a:fld>
            <a:endParaRPr lang="en-US" dirty="0"/>
          </a:p>
        </p:txBody>
      </p:sp>
    </p:spTree>
    <p:extLst>
      <p:ext uri="{BB962C8B-B14F-4D97-AF65-F5344CB8AC3E}">
        <p14:creationId xmlns:p14="http://schemas.microsoft.com/office/powerpoint/2010/main" val="102201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2pPr>
              <a:defRPr>
                <a:solidFill>
                  <a:srgbClr val="262626"/>
                </a:solidFill>
              </a:defRPr>
            </a:lvl2pPr>
            <a:lvl3pPr>
              <a:defRPr>
                <a:solidFill>
                  <a:srgbClr val="262626"/>
                </a:solidFill>
                <a:latin typeface="Arial"/>
                <a:cs typeface="Arial"/>
              </a:defRPr>
            </a:lvl3pPr>
            <a:lvl4pPr>
              <a:defRPr>
                <a:solidFill>
                  <a:srgbClr val="262626"/>
                </a:solidFill>
                <a:latin typeface="Arial Narrow"/>
                <a:cs typeface="Arial Narrow"/>
              </a:defRPr>
            </a:lvl4pPr>
            <a:lvl5pPr>
              <a:defRPr>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351796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0690"/>
            <a:ext cx="2057400" cy="5150069"/>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457200" y="700690"/>
            <a:ext cx="6019800" cy="5150069"/>
          </a:xfrm>
        </p:spPr>
        <p:txBody>
          <a:bodyPr vert="eaVert"/>
          <a:lstStyle>
            <a:lvl2pPr>
              <a:defRPr>
                <a:solidFill>
                  <a:srgbClr val="262626"/>
                </a:solidFill>
              </a:defRPr>
            </a:lvl2pPr>
            <a:lvl3pPr>
              <a:defRPr>
                <a:solidFill>
                  <a:srgbClr val="262626"/>
                </a:solidFill>
                <a:latin typeface="Arial"/>
                <a:cs typeface="Arial"/>
              </a:defRPr>
            </a:lvl3pPr>
            <a:lvl4pPr>
              <a:defRPr>
                <a:solidFill>
                  <a:srgbClr val="262626"/>
                </a:solidFill>
                <a:latin typeface="Arial Narrow"/>
                <a:cs typeface="Arial Narrow"/>
              </a:defRPr>
            </a:lvl4pPr>
            <a:lvl5pPr>
              <a:defRPr>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36873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800000"/>
                </a:solidFill>
              </a:defRPr>
            </a:lvl1pPr>
            <a:lvl2pPr>
              <a:defRPr>
                <a:solidFill>
                  <a:srgbClr val="262626"/>
                </a:solidFill>
              </a:defRPr>
            </a:lvl2pPr>
            <a:lvl3pPr>
              <a:defRPr>
                <a:solidFill>
                  <a:srgbClr val="262626"/>
                </a:solidFill>
              </a:defRPr>
            </a:lvl3pPr>
            <a:lvl4pPr>
              <a:defRPr>
                <a:latin typeface="Arial Narrow"/>
                <a:cs typeface="Arial Narrow"/>
              </a:defRPr>
            </a:lvl4pPr>
            <a:lvl5pPr>
              <a:defRPr>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23739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Museum Building Gray.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3993896" y="2402870"/>
            <a:ext cx="5507436" cy="386622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4000" b="0" cap="none">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8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29136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011"/>
            <a:ext cx="82296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sz="half" idx="1"/>
          </p:nvPr>
        </p:nvSpPr>
        <p:spPr>
          <a:xfrm>
            <a:off x="457200" y="2312276"/>
            <a:ext cx="4038600" cy="3813887"/>
          </a:xfrm>
        </p:spPr>
        <p:txBody>
          <a:bodyPr/>
          <a:lstStyle>
            <a:lvl1pPr>
              <a:defRPr sz="2500"/>
            </a:lvl1pPr>
            <a:lvl2pPr>
              <a:defRPr sz="2200">
                <a:solidFill>
                  <a:srgbClr val="262626"/>
                </a:solidFill>
              </a:defRPr>
            </a:lvl2pPr>
            <a:lvl3pPr>
              <a:defRPr sz="1800">
                <a:solidFill>
                  <a:srgbClr val="262626"/>
                </a:solidFill>
                <a:latin typeface="Arial"/>
                <a:cs typeface="Arial"/>
              </a:defRPr>
            </a:lvl3pPr>
            <a:lvl4pPr>
              <a:defRPr sz="1800">
                <a:latin typeface="Arial Narrow"/>
                <a:cs typeface="Arial Narrow"/>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12276"/>
            <a:ext cx="4038600" cy="3813887"/>
          </a:xfrm>
        </p:spPr>
        <p:txBody>
          <a:bodyPr/>
          <a:lstStyle>
            <a:lvl1pPr>
              <a:defRPr sz="2500"/>
            </a:lvl1pPr>
            <a:lvl2pPr>
              <a:defRPr sz="2200">
                <a:solidFill>
                  <a:srgbClr val="262626"/>
                </a:solidFill>
              </a:defRPr>
            </a:lvl2pPr>
            <a:lvl3pPr>
              <a:defRPr sz="1800">
                <a:solidFill>
                  <a:srgbClr val="262626"/>
                </a:solidFill>
                <a:latin typeface="Arial"/>
                <a:cs typeface="Arial"/>
              </a:defRPr>
            </a:lvl3pPr>
            <a:lvl4pPr>
              <a:defRPr sz="1800">
                <a:latin typeface="Arial Narrow"/>
                <a:cs typeface="Arial Narrow"/>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149826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3321"/>
            <a:ext cx="8229600" cy="1143000"/>
          </a:xfrm>
        </p:spPr>
        <p:txBody>
          <a:bodyPr>
            <a:norm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457200" y="2086906"/>
            <a:ext cx="4040188" cy="639762"/>
          </a:xfrm>
        </p:spPr>
        <p:txBody>
          <a:bodyPr anchor="b">
            <a:noAutofit/>
          </a:bodyPr>
          <a:lstStyle>
            <a:lvl1pPr marL="0" indent="0">
              <a:buNone/>
              <a:defRPr sz="25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20275"/>
            <a:ext cx="4040188" cy="3305887"/>
          </a:xfrm>
        </p:spPr>
        <p:txBody>
          <a:bodyPr/>
          <a:lstStyle>
            <a:lvl1pPr>
              <a:defRPr sz="2200"/>
            </a:lvl1pPr>
            <a:lvl2pPr>
              <a:defRPr sz="2000"/>
            </a:lvl2pPr>
            <a:lvl3pPr>
              <a:defRPr sz="1800">
                <a:latin typeface="Arial"/>
                <a:cs typeface="Arial"/>
              </a:defRPr>
            </a:lvl3pPr>
            <a:lvl4pPr>
              <a:defRPr sz="1500">
                <a:latin typeface="Arial Narrow"/>
                <a:cs typeface="Arial Narrow"/>
              </a:defRPr>
            </a:lvl4pPr>
            <a:lvl5pPr>
              <a:defRPr sz="15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086906"/>
            <a:ext cx="4041775" cy="639762"/>
          </a:xfrm>
        </p:spPr>
        <p:txBody>
          <a:bodyPr anchor="b">
            <a:noAutofit/>
          </a:bodyPr>
          <a:lstStyle>
            <a:lvl1pPr marL="0" indent="0">
              <a:buNone/>
              <a:defRPr sz="25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20275"/>
            <a:ext cx="4041775" cy="3305888"/>
          </a:xfrm>
        </p:spPr>
        <p:txBody>
          <a:bodyPr/>
          <a:lstStyle>
            <a:lvl1pPr>
              <a:defRPr sz="2200"/>
            </a:lvl1pPr>
            <a:lvl2pPr>
              <a:defRPr sz="2000"/>
            </a:lvl2pPr>
            <a:lvl3pPr>
              <a:defRPr sz="1800">
                <a:latin typeface="Arial"/>
                <a:cs typeface="Arial"/>
              </a:defRPr>
            </a:lvl3pPr>
            <a:lvl4pPr>
              <a:defRPr sz="1500">
                <a:latin typeface="Arial Narrow"/>
                <a:cs typeface="Arial Narrow"/>
              </a:defRPr>
            </a:lvl4pPr>
            <a:lvl5pPr>
              <a:defRPr sz="15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48612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Museum Building Gray.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3993896" y="2402870"/>
            <a:ext cx="5507436" cy="3866220"/>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207498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Page</a:t>
            </a:r>
          </a:p>
        </p:txBody>
      </p:sp>
    </p:spTree>
    <p:extLst>
      <p:ext uri="{BB962C8B-B14F-4D97-AF65-F5344CB8AC3E}">
        <p14:creationId xmlns:p14="http://schemas.microsoft.com/office/powerpoint/2010/main" val="23204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4482"/>
            <a:ext cx="3008313" cy="690617"/>
          </a:xfrm>
        </p:spPr>
        <p:txBody>
          <a:bodyPr anchor="b"/>
          <a:lstStyle>
            <a:lvl1pPr algn="l">
              <a:defRPr sz="2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744483"/>
            <a:ext cx="5111750" cy="5381680"/>
          </a:xfrm>
        </p:spPr>
        <p:txBody>
          <a:bodyPr/>
          <a:lstStyle>
            <a:lvl1pPr>
              <a:defRPr sz="3200"/>
            </a:lvl1pPr>
            <a:lvl2pPr>
              <a:defRPr sz="2800">
                <a:solidFill>
                  <a:srgbClr val="262626"/>
                </a:solidFill>
              </a:defRPr>
            </a:lvl2pPr>
            <a:lvl3pPr>
              <a:defRPr sz="2400">
                <a:solidFill>
                  <a:srgbClr val="262626"/>
                </a:solidFill>
                <a:latin typeface="Arial"/>
                <a:cs typeface="Arial"/>
              </a:defRPr>
            </a:lvl3pPr>
            <a:lvl4pPr>
              <a:defRPr sz="2000">
                <a:solidFill>
                  <a:srgbClr val="262626"/>
                </a:solidFill>
                <a:latin typeface="Arial Narrow"/>
                <a:cs typeface="Arial Narrow"/>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6258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566828"/>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41076"/>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EFC6E1A-24DF-DC4A-BDE0-2FD7AA21E546}" type="slidenum">
              <a:rPr lang="en-US" smtClean="0"/>
              <a:pPr/>
              <a:t>‹#›</a:t>
            </a:fld>
            <a:endParaRPr lang="en-US"/>
          </a:p>
        </p:txBody>
      </p:sp>
    </p:spTree>
    <p:extLst>
      <p:ext uri="{BB962C8B-B14F-4D97-AF65-F5344CB8AC3E}">
        <p14:creationId xmlns:p14="http://schemas.microsoft.com/office/powerpoint/2010/main" val="13027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9941" y="6121378"/>
            <a:ext cx="9163077" cy="745758"/>
          </a:xfrm>
          <a:prstGeom prst="rect">
            <a:avLst/>
          </a:prstGeom>
          <a:solidFill>
            <a:srgbClr val="6823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9941" y="-9939"/>
            <a:ext cx="9163077" cy="42027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287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62201"/>
            <a:ext cx="8229600" cy="29455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4797" y="6280587"/>
            <a:ext cx="2133600" cy="365125"/>
          </a:xfrm>
          <a:prstGeom prst="rect">
            <a:avLst/>
          </a:prstGeom>
        </p:spPr>
        <p:txBody>
          <a:bodyPr vert="horz" lIns="91440" tIns="45720" rIns="91440" bIns="45720" rtlCol="0" anchor="ctr"/>
          <a:lstStyle>
            <a:lvl1pPr algn="ctr">
              <a:defRPr sz="1200" b="0">
                <a:solidFill>
                  <a:srgbClr val="FFFFFF"/>
                </a:solidFill>
                <a:latin typeface="Arial"/>
                <a:cs typeface="Arial"/>
              </a:defRPr>
            </a:lvl1pPr>
          </a:lstStyle>
          <a:p>
            <a:fld id="{1EFC6E1A-24DF-DC4A-BDE0-2FD7AA21E546}" type="slidenum">
              <a:rPr lang="en-US" smtClean="0"/>
              <a:pPr/>
              <a:t>‹#›</a:t>
            </a:fld>
            <a:endParaRPr lang="en-US" dirty="0"/>
          </a:p>
        </p:txBody>
      </p:sp>
      <p:pic>
        <p:nvPicPr>
          <p:cNvPr id="9" name="Picture 8" descr="DTCA Logo Hires.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383517" y="6163808"/>
            <a:ext cx="1576330" cy="592000"/>
          </a:xfrm>
          <a:prstGeom prst="rect">
            <a:avLst/>
          </a:prstGeom>
        </p:spPr>
      </p:pic>
    </p:spTree>
    <p:extLst>
      <p:ext uri="{BB962C8B-B14F-4D97-AF65-F5344CB8AC3E}">
        <p14:creationId xmlns:p14="http://schemas.microsoft.com/office/powerpoint/2010/main" val="2841790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400" kern="1200">
          <a:solidFill>
            <a:schemeClr val="tx1">
              <a:lumMod val="85000"/>
              <a:lumOff val="15000"/>
            </a:schemeClr>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rgbClr val="800000"/>
          </a:solidFill>
          <a:latin typeface="Georgia"/>
          <a:ea typeface="+mn-ea"/>
          <a:cs typeface="Georgia"/>
        </a:defRPr>
      </a:lvl1pPr>
      <a:lvl2pPr marL="742950" indent="-285750" algn="l" defTabSz="457200" rtl="0" eaLnBrk="1" latinLnBrk="0" hangingPunct="1">
        <a:spcBef>
          <a:spcPct val="20000"/>
        </a:spcBef>
        <a:buFont typeface="Arial"/>
        <a:buChar char="–"/>
        <a:defRPr sz="2800" b="1"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400" b="1"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2000" b="1" kern="1200">
          <a:solidFill>
            <a:schemeClr val="tx1">
              <a:lumMod val="85000"/>
              <a:lumOff val="15000"/>
            </a:schemeClr>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5449721" y="1684628"/>
            <a:ext cx="3455491" cy="584775"/>
          </a:xfrm>
          <a:prstGeom prst="rect">
            <a:avLst/>
          </a:prstGeom>
          <a:noFill/>
        </p:spPr>
        <p:txBody>
          <a:bodyPr wrap="square" rtlCol="0">
            <a:spAutoFit/>
          </a:bodyPr>
          <a:lstStyle/>
          <a:p>
            <a:r>
              <a:rPr lang="en-US" sz="1600" b="1" dirty="0">
                <a:solidFill>
                  <a:schemeClr val="bg1"/>
                </a:solidFill>
                <a:latin typeface="Arial"/>
                <a:cs typeface="Arial"/>
              </a:rPr>
              <a:t>Division of Museums and History</a:t>
            </a:r>
          </a:p>
          <a:p>
            <a:r>
              <a:rPr lang="en-US" sz="1600" b="1" dirty="0">
                <a:solidFill>
                  <a:schemeClr val="bg1"/>
                </a:solidFill>
                <a:latin typeface="Arial"/>
                <a:cs typeface="Arial"/>
              </a:rPr>
              <a:t>Nevada Indian Commission</a:t>
            </a:r>
          </a:p>
        </p:txBody>
      </p:sp>
      <p:sp>
        <p:nvSpPr>
          <p:cNvPr id="3" name="TextBox 2">
            <a:extLst>
              <a:ext uri="{FF2B5EF4-FFF2-40B4-BE49-F238E27FC236}">
                <a16:creationId xmlns:a16="http://schemas.microsoft.com/office/drawing/2014/main" id="{F382460F-5849-CE4B-8538-DB3520B46B5B}"/>
              </a:ext>
            </a:extLst>
          </p:cNvPr>
          <p:cNvSpPr txBox="1"/>
          <p:nvPr/>
        </p:nvSpPr>
        <p:spPr>
          <a:xfrm>
            <a:off x="5499232" y="2369127"/>
            <a:ext cx="3356467" cy="1938992"/>
          </a:xfrm>
          <a:prstGeom prst="rect">
            <a:avLst/>
          </a:prstGeom>
          <a:noFill/>
        </p:spPr>
        <p:txBody>
          <a:bodyPr wrap="square" rtlCol="0">
            <a:spAutoFit/>
          </a:bodyPr>
          <a:lstStyle/>
          <a:p>
            <a:r>
              <a:rPr lang="en-US" sz="4000" dirty="0">
                <a:solidFill>
                  <a:schemeClr val="bg1"/>
                </a:solidFill>
                <a:latin typeface="Georgia" panose="02040502050405020303" pitchFamily="18" charset="0"/>
              </a:rPr>
              <a:t>Capital Improvement Program</a:t>
            </a:r>
          </a:p>
        </p:txBody>
      </p:sp>
      <p:sp>
        <p:nvSpPr>
          <p:cNvPr id="4" name="TextBox 3">
            <a:extLst>
              <a:ext uri="{FF2B5EF4-FFF2-40B4-BE49-F238E27FC236}">
                <a16:creationId xmlns:a16="http://schemas.microsoft.com/office/drawing/2014/main" id="{66FCFC0A-341F-9D4C-ACA1-E5CA255006F3}"/>
              </a:ext>
            </a:extLst>
          </p:cNvPr>
          <p:cNvSpPr txBox="1"/>
          <p:nvPr/>
        </p:nvSpPr>
        <p:spPr>
          <a:xfrm>
            <a:off x="5499232" y="4420332"/>
            <a:ext cx="3023755" cy="646331"/>
          </a:xfrm>
          <a:prstGeom prst="rect">
            <a:avLst/>
          </a:prstGeom>
          <a:noFill/>
        </p:spPr>
        <p:txBody>
          <a:bodyPr wrap="square" rtlCol="0">
            <a:spAutoFit/>
          </a:bodyPr>
          <a:lstStyle/>
          <a:p>
            <a:r>
              <a:rPr lang="en-US" b="1" dirty="0">
                <a:solidFill>
                  <a:schemeClr val="bg1"/>
                </a:solidFill>
                <a:latin typeface="Arial"/>
                <a:cs typeface="Arial"/>
              </a:rPr>
              <a:t>Public Works Board</a:t>
            </a:r>
          </a:p>
          <a:p>
            <a:r>
              <a:rPr lang="en-US" dirty="0">
                <a:solidFill>
                  <a:schemeClr val="bg1"/>
                </a:solidFill>
                <a:latin typeface="Arial"/>
                <a:cs typeface="Arial"/>
              </a:rPr>
              <a:t>August 26, 2020</a:t>
            </a:r>
          </a:p>
        </p:txBody>
      </p:sp>
    </p:spTree>
    <p:extLst>
      <p:ext uri="{BB962C8B-B14F-4D97-AF65-F5344CB8AC3E}">
        <p14:creationId xmlns:p14="http://schemas.microsoft.com/office/powerpoint/2010/main" val="118208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8575" y="605369"/>
            <a:ext cx="8787771" cy="1400383"/>
          </a:xfrm>
          <a:prstGeom prst="rect">
            <a:avLst/>
          </a:prstGeom>
          <a:noFill/>
        </p:spPr>
        <p:txBody>
          <a:bodyPr wrap="square" rtlCol="0">
            <a:spAutoFit/>
          </a:bodyPr>
          <a:lstStyle/>
          <a:p>
            <a:r>
              <a:rPr lang="en-US" sz="2800" dirty="0">
                <a:solidFill>
                  <a:srgbClr val="800000"/>
                </a:solidFill>
                <a:latin typeface="Georgia"/>
                <a:cs typeface="Georgia"/>
              </a:rPr>
              <a:t>Stewart facility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Collections Storage Building	(Building #19) 		Type: Renovation</a:t>
            </a:r>
          </a:p>
          <a:p>
            <a:r>
              <a:rPr lang="en-US" sz="1400" dirty="0">
                <a:solidFill>
                  <a:schemeClr val="tx1">
                    <a:lumMod val="50000"/>
                    <a:lumOff val="50000"/>
                  </a:schemeClr>
                </a:solidFill>
                <a:latin typeface="Georgia" panose="02040502050405020303" pitchFamily="18" charset="0"/>
                <a:cs typeface="Arial"/>
              </a:rPr>
              <a:t>SPWD #19275								SPWD estimate: $1,305,378</a:t>
            </a:r>
          </a:p>
          <a:p>
            <a:r>
              <a:rPr lang="en-US" sz="1400" dirty="0">
                <a:solidFill>
                  <a:schemeClr val="tx1">
                    <a:lumMod val="50000"/>
                    <a:lumOff val="50000"/>
                  </a:schemeClr>
                </a:solidFill>
                <a:latin typeface="Georgia" panose="02040502050405020303" pitchFamily="18" charset="0"/>
                <a:cs typeface="Arial "/>
              </a:rPr>
              <a:t>DTCA Rank: #4	</a:t>
            </a:r>
          </a:p>
        </p:txBody>
      </p:sp>
      <p:sp>
        <p:nvSpPr>
          <p:cNvPr id="7" name="TextBox 6"/>
          <p:cNvSpPr txBox="1"/>
          <p:nvPr/>
        </p:nvSpPr>
        <p:spPr>
          <a:xfrm>
            <a:off x="416702" y="2111818"/>
            <a:ext cx="4352725" cy="1569660"/>
          </a:xfrm>
          <a:prstGeom prst="rect">
            <a:avLst/>
          </a:prstGeom>
          <a:noFill/>
        </p:spPr>
        <p:txBody>
          <a:bodyPr wrap="square" rtlCol="0">
            <a:spAutoFit/>
          </a:bodyPr>
          <a:lstStyle/>
          <a:p>
            <a:r>
              <a:rPr lang="en-US" sz="1200" b="1" dirty="0">
                <a:solidFill>
                  <a:srgbClr val="800000"/>
                </a:solidFill>
                <a:latin typeface="Georgia" panose="02040502050405020303" pitchFamily="18" charset="0"/>
                <a:cs typeface="Arial Narrow"/>
              </a:rPr>
              <a:t>Overview</a:t>
            </a:r>
          </a:p>
          <a:p>
            <a:pPr lvl="0"/>
            <a:r>
              <a:rPr lang="en-US" sz="1200" dirty="0">
                <a:latin typeface="Georgia" panose="02040502050405020303" pitchFamily="18" charset="0"/>
              </a:rPr>
              <a:t>This project designs and renovates Building #19 at Stewart Indian School, the former Bakery and Post Office, built in 1926 with 1,646 square feet available in an open floor plan.</a:t>
            </a:r>
          </a:p>
          <a:p>
            <a:pPr lvl="0"/>
            <a:r>
              <a:rPr lang="en-US" sz="1200" dirty="0">
                <a:latin typeface="Georgia" panose="02040502050405020303" pitchFamily="18" charset="0"/>
              </a:rPr>
              <a:t>The renovation work includes complete interior renovation, environmental controls, and installation of high-density mobile shelving to provide professional best practices storage of the historical Stewart artifact collections.  </a:t>
            </a:r>
          </a:p>
        </p:txBody>
      </p:sp>
      <p:sp>
        <p:nvSpPr>
          <p:cNvPr id="11" name="TextBox 10"/>
          <p:cNvSpPr txBox="1"/>
          <p:nvPr/>
        </p:nvSpPr>
        <p:spPr>
          <a:xfrm>
            <a:off x="416702" y="3787544"/>
            <a:ext cx="8310596" cy="2308324"/>
          </a:xfrm>
          <a:prstGeom prst="rect">
            <a:avLst/>
          </a:prstGeom>
          <a:noFill/>
        </p:spPr>
        <p:txBody>
          <a:bodyPr wrap="square" rtlCol="0">
            <a:spAutoFit/>
          </a:bodyPr>
          <a:lstStyle/>
          <a:p>
            <a:r>
              <a:rPr lang="en-US" sz="1200" b="1" dirty="0">
                <a:solidFill>
                  <a:srgbClr val="800000"/>
                </a:solidFill>
                <a:latin typeface="Georgia" panose="02040502050405020303" pitchFamily="18" charset="0"/>
                <a:cs typeface="Arial Narrow"/>
              </a:rPr>
              <a:t>Justification</a:t>
            </a:r>
          </a:p>
          <a:p>
            <a:pPr lvl="0"/>
            <a:r>
              <a:rPr lang="en-US" sz="1200" dirty="0">
                <a:latin typeface="Georgia" panose="02040502050405020303" pitchFamily="18" charset="0"/>
              </a:rPr>
              <a:t>- In 2001, items from the Stewart Indian School were donated to the Bureau of Indian Affairs (BIA). The items belonged to a museum located at Stewart from 1982-2001.The Nevada State Museum (NSM) agreed to temporarily store the 1,900 artifacts, and 5,000 photographs, and documents, at the Indian Hills Curatorial Center on </a:t>
            </a:r>
            <a:r>
              <a:rPr lang="en-US" sz="1200" dirty="0" err="1">
                <a:latin typeface="Georgia" panose="02040502050405020303" pitchFamily="18" charset="0"/>
              </a:rPr>
              <a:t>Topsy</a:t>
            </a:r>
            <a:r>
              <a:rPr lang="en-US" sz="1200" dirty="0">
                <a:latin typeface="Georgia" panose="02040502050405020303" pitchFamily="18" charset="0"/>
              </a:rPr>
              <a:t> Lane in Carson City. Today, the Curatorial Center is overcrowded and the NSM is seeking funding to renovate this building. </a:t>
            </a:r>
          </a:p>
          <a:p>
            <a:pPr lvl="0"/>
            <a:r>
              <a:rPr lang="en-US" sz="1200" dirty="0">
                <a:latin typeface="Georgia" panose="02040502050405020303" pitchFamily="18" charset="0"/>
              </a:rPr>
              <a:t>- The Stewart Indian School Cultural Center &amp; Museum staff is in negotiations with the BIA to become the permanent repository for the collection. In order for the BIA to approve this repository status, the staff have to provide environmentally controlled storage space for those collections on the Stewart campus. Relocating these items will also allow the Curator to preserve the items in archivally safe enclosures and exhibit them in the Stewart Indian School Cultural Center &amp; Museum.  </a:t>
            </a:r>
          </a:p>
          <a:p>
            <a:pPr lvl="0"/>
            <a:r>
              <a:rPr lang="en-US" sz="1200" dirty="0">
                <a:latin typeface="Georgia" panose="02040502050405020303" pitchFamily="18" charset="0"/>
              </a:rPr>
              <a:t>- Unfortunately, because of COVID-19 related state budget cuts, this project was moved to the 2021 Nevada Legislative session for approval.</a:t>
            </a:r>
          </a:p>
        </p:txBody>
      </p:sp>
      <p:sp>
        <p:nvSpPr>
          <p:cNvPr id="6" name="TextBox 5">
            <a:extLst>
              <a:ext uri="{FF2B5EF4-FFF2-40B4-BE49-F238E27FC236}">
                <a16:creationId xmlns:a16="http://schemas.microsoft.com/office/drawing/2014/main" id="{D01E10E8-81CB-AB41-8B4D-F56CC80D4C9A}"/>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8" name="TextBox 7">
            <a:extLst>
              <a:ext uri="{FF2B5EF4-FFF2-40B4-BE49-F238E27FC236}">
                <a16:creationId xmlns:a16="http://schemas.microsoft.com/office/drawing/2014/main" id="{4588466F-1C8F-D940-926A-FB56FA5B4319}"/>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5</a:t>
            </a:r>
          </a:p>
        </p:txBody>
      </p:sp>
      <p:pic>
        <p:nvPicPr>
          <p:cNvPr id="4" name="Picture 3" descr="A picture containing outdoor, building, grass, house&#10;&#10;Description automatically generated">
            <a:extLst>
              <a:ext uri="{FF2B5EF4-FFF2-40B4-BE49-F238E27FC236}">
                <a16:creationId xmlns:a16="http://schemas.microsoft.com/office/drawing/2014/main" id="{7FEC6C20-1D59-44EA-8AAD-33FA584E8F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37824" y="1836087"/>
            <a:ext cx="3077708" cy="2051805"/>
          </a:xfrm>
          <a:prstGeom prst="rect">
            <a:avLst/>
          </a:prstGeom>
        </p:spPr>
      </p:pic>
    </p:spTree>
    <p:extLst>
      <p:ext uri="{BB962C8B-B14F-4D97-AF65-F5344CB8AC3E}">
        <p14:creationId xmlns:p14="http://schemas.microsoft.com/office/powerpoint/2010/main" val="297552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357" y="462747"/>
            <a:ext cx="8787771" cy="1400383"/>
          </a:xfrm>
          <a:prstGeom prst="rect">
            <a:avLst/>
          </a:prstGeom>
          <a:noFill/>
        </p:spPr>
        <p:txBody>
          <a:bodyPr wrap="square" rtlCol="0">
            <a:spAutoFit/>
          </a:bodyPr>
          <a:lstStyle/>
          <a:p>
            <a:r>
              <a:rPr lang="en-US" sz="2800" dirty="0">
                <a:solidFill>
                  <a:srgbClr val="800000"/>
                </a:solidFill>
                <a:latin typeface="Georgia"/>
                <a:cs typeface="Georgia"/>
              </a:rPr>
              <a:t>Nevada State Railroad Museum Boulder City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Advanced planning: Visitors’ Center			Type: Design</a:t>
            </a:r>
          </a:p>
          <a:p>
            <a:r>
              <a:rPr lang="en-US" sz="1400" dirty="0">
                <a:solidFill>
                  <a:schemeClr val="tx1">
                    <a:lumMod val="50000"/>
                    <a:lumOff val="50000"/>
                  </a:schemeClr>
                </a:solidFill>
                <a:latin typeface="Georgia" panose="02040502050405020303" pitchFamily="18" charset="0"/>
                <a:cs typeface="Arial"/>
              </a:rPr>
              <a:t>SPWD #7247a								SPWD estimate: $1,704,833</a:t>
            </a:r>
          </a:p>
          <a:p>
            <a:r>
              <a:rPr lang="en-US" sz="1400" dirty="0">
                <a:solidFill>
                  <a:schemeClr val="tx1">
                    <a:lumMod val="50000"/>
                    <a:lumOff val="50000"/>
                  </a:schemeClr>
                </a:solidFill>
                <a:latin typeface="Georgia" panose="02040502050405020303" pitchFamily="18" charset="0"/>
                <a:cs typeface="Arial "/>
              </a:rPr>
              <a:t>DTCA Rank: #5								</a:t>
            </a:r>
          </a:p>
        </p:txBody>
      </p:sp>
      <p:sp>
        <p:nvSpPr>
          <p:cNvPr id="11" name="TextBox 10"/>
          <p:cNvSpPr txBox="1"/>
          <p:nvPr/>
        </p:nvSpPr>
        <p:spPr>
          <a:xfrm>
            <a:off x="464233" y="1955407"/>
            <a:ext cx="7751299" cy="1384995"/>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Overview</a:t>
            </a:r>
          </a:p>
          <a:p>
            <a:r>
              <a:rPr lang="en-US" sz="1400" dirty="0">
                <a:latin typeface="Georgia" panose="02040502050405020303" pitchFamily="18" charset="0"/>
              </a:rPr>
              <a:t>This project will complete the design through construction documents for a 9,700 </a:t>
            </a:r>
            <a:r>
              <a:rPr lang="en-US" sz="1400" dirty="0" err="1">
                <a:latin typeface="Georgia" panose="02040502050405020303" pitchFamily="18" charset="0"/>
              </a:rPr>
              <a:t>s.f.</a:t>
            </a:r>
            <a:r>
              <a:rPr lang="en-US" sz="1400" dirty="0">
                <a:latin typeface="Georgia" panose="02040502050405020303" pitchFamily="18" charset="0"/>
              </a:rPr>
              <a:t> visitor center and auxiliary facilities located at the southeaster end of the railroad museum site, adjacent to the site of the original Boulder City Railroad depot, and at the entrance to downtown Boulder City.</a:t>
            </a:r>
          </a:p>
          <a:p>
            <a:r>
              <a:rPr lang="en-US" sz="1400" dirty="0">
                <a:latin typeface="Georgia" panose="02040502050405020303" pitchFamily="18" charset="0"/>
              </a:rPr>
              <a:t> </a:t>
            </a:r>
          </a:p>
        </p:txBody>
      </p:sp>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4991" y="3379815"/>
            <a:ext cx="4794059" cy="2500480"/>
          </a:xfrm>
          <a:prstGeom prst="rect">
            <a:avLst/>
          </a:prstGeom>
        </p:spPr>
      </p:pic>
      <p:sp>
        <p:nvSpPr>
          <p:cNvPr id="6" name="TextBox 5">
            <a:extLst>
              <a:ext uri="{FF2B5EF4-FFF2-40B4-BE49-F238E27FC236}">
                <a16:creationId xmlns:a16="http://schemas.microsoft.com/office/drawing/2014/main" id="{A48378A5-A483-0849-90F7-72A50EA7A23E}"/>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4A7A4B5F-95DA-5949-BFC0-758C4A638034}"/>
              </a:ext>
            </a:extLst>
          </p:cNvPr>
          <p:cNvSpPr txBox="1"/>
          <p:nvPr/>
        </p:nvSpPr>
        <p:spPr>
          <a:xfrm>
            <a:off x="4418386" y="6348846"/>
            <a:ext cx="412292" cy="369332"/>
          </a:xfrm>
          <a:prstGeom prst="rect">
            <a:avLst/>
          </a:prstGeom>
          <a:noFill/>
        </p:spPr>
        <p:txBody>
          <a:bodyPr wrap="none" rtlCol="0">
            <a:spAutoFit/>
          </a:bodyPr>
          <a:lstStyle/>
          <a:p>
            <a:pPr algn="ctr"/>
            <a:r>
              <a:rPr lang="en-US" dirty="0">
                <a:solidFill>
                  <a:schemeClr val="bg1"/>
                </a:solidFill>
              </a:rPr>
              <a:t>4a</a:t>
            </a:r>
          </a:p>
        </p:txBody>
      </p:sp>
      <p:sp>
        <p:nvSpPr>
          <p:cNvPr id="2" name="TextBox 1">
            <a:extLst>
              <a:ext uri="{FF2B5EF4-FFF2-40B4-BE49-F238E27FC236}">
                <a16:creationId xmlns:a16="http://schemas.microsoft.com/office/drawing/2014/main" id="{9C531070-87C0-4E0E-9BC8-A98C80264473}"/>
              </a:ext>
            </a:extLst>
          </p:cNvPr>
          <p:cNvSpPr txBox="1"/>
          <p:nvPr/>
        </p:nvSpPr>
        <p:spPr>
          <a:xfrm>
            <a:off x="481562" y="3206649"/>
            <a:ext cx="3457392" cy="3108543"/>
          </a:xfrm>
          <a:prstGeom prst="rect">
            <a:avLst/>
          </a:prstGeom>
          <a:noFill/>
        </p:spPr>
        <p:txBody>
          <a:bodyPr wrap="square" rtlCol="0">
            <a:spAutoFit/>
          </a:bodyPr>
          <a:lstStyle/>
          <a:p>
            <a:r>
              <a:rPr lang="en-US" sz="1400" dirty="0">
                <a:latin typeface="Georgia" panose="02040502050405020303" pitchFamily="18" charset="0"/>
              </a:rPr>
              <a:t>The initial structure has been designed through schematic review, using a $471,000 grant from Tourism.   Also, a site plan has been completed using museum trust funds ($13,000) and a donation from the museum’s support group ($10,000).  Construction funds ($25 million) for this project were included in AB-84.  The City of Boulder City has received RTC funds (5.5 million) to install the access road through the museum site.  That project is scheduled to begin this fall.</a:t>
            </a:r>
          </a:p>
          <a:p>
            <a:endParaRPr lang="en-US" sz="1400" dirty="0"/>
          </a:p>
        </p:txBody>
      </p:sp>
    </p:spTree>
    <p:extLst>
      <p:ext uri="{BB962C8B-B14F-4D97-AF65-F5344CB8AC3E}">
        <p14:creationId xmlns:p14="http://schemas.microsoft.com/office/powerpoint/2010/main" val="248138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229" y="537807"/>
            <a:ext cx="8787771" cy="1061829"/>
          </a:xfrm>
          <a:prstGeom prst="rect">
            <a:avLst/>
          </a:prstGeom>
          <a:noFill/>
        </p:spPr>
        <p:txBody>
          <a:bodyPr wrap="square" rtlCol="0">
            <a:spAutoFit/>
          </a:bodyPr>
          <a:lstStyle/>
          <a:p>
            <a:r>
              <a:rPr lang="en-US" sz="2000" dirty="0">
                <a:solidFill>
                  <a:srgbClr val="800000"/>
                </a:solidFill>
                <a:latin typeface="Georgia"/>
                <a:cs typeface="Georgia"/>
              </a:rPr>
              <a:t>Nevada State Railroad Museum Boulder City (Slide 2)</a:t>
            </a:r>
          </a:p>
          <a:p>
            <a:r>
              <a:rPr lang="en-US" sz="1500" b="1" dirty="0">
                <a:solidFill>
                  <a:schemeClr val="tx1">
                    <a:lumMod val="65000"/>
                    <a:lumOff val="35000"/>
                  </a:schemeClr>
                </a:solidFill>
                <a:latin typeface="Arial"/>
                <a:cs typeface="Arial"/>
              </a:rPr>
              <a:t>Advanced planning: Visitors’ Center			Type: Design</a:t>
            </a:r>
          </a:p>
          <a:p>
            <a:r>
              <a:rPr lang="en-US" sz="1400" dirty="0">
                <a:solidFill>
                  <a:schemeClr val="tx1">
                    <a:lumMod val="50000"/>
                    <a:lumOff val="50000"/>
                  </a:schemeClr>
                </a:solidFill>
                <a:latin typeface="Georgia" panose="02040502050405020303" pitchFamily="18" charset="0"/>
                <a:cs typeface="Arial"/>
              </a:rPr>
              <a:t>SPWD #7247a								SPWD estimate: $1,704,833</a:t>
            </a:r>
          </a:p>
          <a:p>
            <a:r>
              <a:rPr lang="en-US" sz="1400" dirty="0">
                <a:solidFill>
                  <a:schemeClr val="tx1">
                    <a:lumMod val="50000"/>
                    <a:lumOff val="50000"/>
                  </a:schemeClr>
                </a:solidFill>
                <a:latin typeface="Georgia" panose="02040502050405020303" pitchFamily="18" charset="0"/>
                <a:cs typeface="Arial "/>
              </a:rPr>
              <a:t>DTCA Rank: #5								</a:t>
            </a:r>
          </a:p>
        </p:txBody>
      </p:sp>
      <p:sp>
        <p:nvSpPr>
          <p:cNvPr id="13" name="TextBox 12"/>
          <p:cNvSpPr txBox="1"/>
          <p:nvPr/>
        </p:nvSpPr>
        <p:spPr>
          <a:xfrm>
            <a:off x="379828" y="1688123"/>
            <a:ext cx="3102261" cy="3539430"/>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Justification</a:t>
            </a:r>
          </a:p>
          <a:p>
            <a:r>
              <a:rPr lang="en-US" sz="1400" dirty="0">
                <a:latin typeface="Georgia" panose="02040502050405020303" pitchFamily="18" charset="0"/>
              </a:rPr>
              <a:t>This museum has seen significant increases in visitation (53,000 visitors in 2019).  With the completion of the I-11 freeway project, the railroad line severed decades ago has been restored, enabling longer train rides into Henderson and potentially Las Vegas creating even higher demand.  The current visitor facilities which have less than 300 square feet of air-conditioned space cannot adequately and comfortably accommodate this growing demand.</a:t>
            </a:r>
          </a:p>
          <a:p>
            <a:r>
              <a:rPr lang="en-US" sz="1400" dirty="0">
                <a:latin typeface="Georgia" panose="02040502050405020303" pitchFamily="18" charset="0"/>
              </a:rPr>
              <a:t> </a:t>
            </a:r>
          </a:p>
        </p:txBody>
      </p:sp>
      <p:sp>
        <p:nvSpPr>
          <p:cNvPr id="6" name="TextBox 5">
            <a:extLst>
              <a:ext uri="{FF2B5EF4-FFF2-40B4-BE49-F238E27FC236}">
                <a16:creationId xmlns:a16="http://schemas.microsoft.com/office/drawing/2014/main" id="{A48378A5-A483-0849-90F7-72A50EA7A23E}"/>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4A7A4B5F-95DA-5949-BFC0-758C4A638034}"/>
              </a:ext>
            </a:extLst>
          </p:cNvPr>
          <p:cNvSpPr txBox="1"/>
          <p:nvPr/>
        </p:nvSpPr>
        <p:spPr>
          <a:xfrm>
            <a:off x="4418386" y="6348846"/>
            <a:ext cx="412292" cy="369332"/>
          </a:xfrm>
          <a:prstGeom prst="rect">
            <a:avLst/>
          </a:prstGeom>
          <a:noFill/>
        </p:spPr>
        <p:txBody>
          <a:bodyPr wrap="none" rtlCol="0">
            <a:spAutoFit/>
          </a:bodyPr>
          <a:lstStyle/>
          <a:p>
            <a:pPr algn="ctr"/>
            <a:r>
              <a:rPr lang="en-US" dirty="0">
                <a:solidFill>
                  <a:schemeClr val="bg1"/>
                </a:solidFill>
              </a:rPr>
              <a:t>4a</a:t>
            </a:r>
          </a:p>
        </p:txBody>
      </p:sp>
      <p:pic>
        <p:nvPicPr>
          <p:cNvPr id="2" name="Picture 1">
            <a:extLst>
              <a:ext uri="{FF2B5EF4-FFF2-40B4-BE49-F238E27FC236}">
                <a16:creationId xmlns:a16="http://schemas.microsoft.com/office/drawing/2014/main" id="{0E4D82AF-B341-4150-80F1-B43C5A451B0F}"/>
              </a:ext>
            </a:extLst>
          </p:cNvPr>
          <p:cNvPicPr>
            <a:picLocks noChangeAspect="1"/>
          </p:cNvPicPr>
          <p:nvPr/>
        </p:nvPicPr>
        <p:blipFill>
          <a:blip r:embed="rId2"/>
          <a:stretch>
            <a:fillRect/>
          </a:stretch>
        </p:blipFill>
        <p:spPr>
          <a:xfrm>
            <a:off x="3474229" y="1456578"/>
            <a:ext cx="5388419" cy="3487802"/>
          </a:xfrm>
          <a:prstGeom prst="rect">
            <a:avLst/>
          </a:prstGeom>
        </p:spPr>
      </p:pic>
      <p:sp>
        <p:nvSpPr>
          <p:cNvPr id="3" name="TextBox 2">
            <a:extLst>
              <a:ext uri="{FF2B5EF4-FFF2-40B4-BE49-F238E27FC236}">
                <a16:creationId xmlns:a16="http://schemas.microsoft.com/office/drawing/2014/main" id="{72A4C0FA-E044-444B-A30A-512D476AFF6B}"/>
              </a:ext>
            </a:extLst>
          </p:cNvPr>
          <p:cNvSpPr txBox="1"/>
          <p:nvPr/>
        </p:nvSpPr>
        <p:spPr>
          <a:xfrm>
            <a:off x="379828" y="5032867"/>
            <a:ext cx="8384344" cy="954107"/>
          </a:xfrm>
          <a:prstGeom prst="rect">
            <a:avLst/>
          </a:prstGeom>
          <a:noFill/>
        </p:spPr>
        <p:txBody>
          <a:bodyPr wrap="square" rtlCol="0">
            <a:spAutoFit/>
          </a:bodyPr>
          <a:lstStyle/>
          <a:p>
            <a:r>
              <a:rPr lang="en-US" sz="1400" dirty="0">
                <a:latin typeface="Georgia" panose="02040502050405020303" pitchFamily="18" charset="0"/>
              </a:rPr>
              <a:t>In addition to an expanded depot capable of serving customers, a railroad boarding platform and tracks will be added.  Additional improvements to the property, including elements of a public park and an extension to the adjacent bikeway are planned.  The first phase of that new bike path funded with trails and county grants totaling $160,000 is currently underway.</a:t>
            </a:r>
          </a:p>
        </p:txBody>
      </p:sp>
    </p:spTree>
    <p:extLst>
      <p:ext uri="{BB962C8B-B14F-4D97-AF65-F5344CB8AC3E}">
        <p14:creationId xmlns:p14="http://schemas.microsoft.com/office/powerpoint/2010/main" val="194554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BAEFB6-2724-4B45-9C71-FBE60F8F658E}"/>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6</a:t>
            </a:r>
          </a:p>
        </p:txBody>
      </p:sp>
      <p:sp>
        <p:nvSpPr>
          <p:cNvPr id="3" name="TextBox 2">
            <a:extLst>
              <a:ext uri="{FF2B5EF4-FFF2-40B4-BE49-F238E27FC236}">
                <a16:creationId xmlns:a16="http://schemas.microsoft.com/office/drawing/2014/main" id="{B37F6437-97CA-DA42-AD7B-91AB1845D4CF}"/>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4" name="TextBox 3">
            <a:extLst>
              <a:ext uri="{FF2B5EF4-FFF2-40B4-BE49-F238E27FC236}">
                <a16:creationId xmlns:a16="http://schemas.microsoft.com/office/drawing/2014/main" id="{E823702C-DFD9-5F4F-8755-B8AC446BCDD4}"/>
              </a:ext>
            </a:extLst>
          </p:cNvPr>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Lost City Museum</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Reconstruct Parking and Drainage				Type: Renovation</a:t>
            </a:r>
          </a:p>
          <a:p>
            <a:r>
              <a:rPr lang="en-US" sz="1400" dirty="0">
                <a:solidFill>
                  <a:schemeClr val="tx1">
                    <a:lumMod val="50000"/>
                    <a:lumOff val="50000"/>
                  </a:schemeClr>
                </a:solidFill>
                <a:latin typeface="Georgia" panose="02040502050405020303" pitchFamily="18" charset="0"/>
                <a:cs typeface="Arial"/>
              </a:rPr>
              <a:t>SPWD #21203								SPWD estimate: $970,285</a:t>
            </a:r>
          </a:p>
          <a:p>
            <a:r>
              <a:rPr lang="en-US" sz="1400" dirty="0">
                <a:solidFill>
                  <a:schemeClr val="tx1">
                    <a:lumMod val="50000"/>
                    <a:lumOff val="50000"/>
                  </a:schemeClr>
                </a:solidFill>
                <a:latin typeface="Georgia" panose="02040502050405020303" pitchFamily="18" charset="0"/>
                <a:cs typeface="Arial "/>
              </a:rPr>
              <a:t>DTCA Rank: #6								</a:t>
            </a:r>
          </a:p>
        </p:txBody>
      </p:sp>
      <p:sp>
        <p:nvSpPr>
          <p:cNvPr id="5" name="TextBox 4">
            <a:extLst>
              <a:ext uri="{FF2B5EF4-FFF2-40B4-BE49-F238E27FC236}">
                <a16:creationId xmlns:a16="http://schemas.microsoft.com/office/drawing/2014/main" id="{6287119F-6542-FC4B-8C2C-F7E23735B745}"/>
              </a:ext>
            </a:extLst>
          </p:cNvPr>
          <p:cNvSpPr txBox="1"/>
          <p:nvPr/>
        </p:nvSpPr>
        <p:spPr>
          <a:xfrm>
            <a:off x="463865" y="2120288"/>
            <a:ext cx="4503187" cy="1523494"/>
          </a:xfrm>
          <a:prstGeom prst="rect">
            <a:avLst/>
          </a:prstGeom>
          <a:noFill/>
        </p:spPr>
        <p:txBody>
          <a:bodyPr wrap="square" rtlCol="0">
            <a:spAutoFit/>
          </a:bodyPr>
          <a:lstStyle/>
          <a:p>
            <a:r>
              <a:rPr lang="en-US" sz="1600" b="1" dirty="0">
                <a:solidFill>
                  <a:srgbClr val="800000"/>
                </a:solidFill>
                <a:latin typeface="Arial Narrow"/>
                <a:cs typeface="Arial Narrow"/>
              </a:rPr>
              <a:t>Overview</a:t>
            </a:r>
            <a:endParaRPr lang="en-US" b="1" dirty="0">
              <a:solidFill>
                <a:srgbClr val="800000"/>
              </a:solidFill>
              <a:latin typeface="Arial Narrow"/>
              <a:cs typeface="Arial Narrow"/>
            </a:endParaRPr>
          </a:p>
          <a:p>
            <a:pPr>
              <a:spcBef>
                <a:spcPts val="600"/>
              </a:spcBef>
            </a:pPr>
            <a:r>
              <a:rPr lang="en-US" dirty="0">
                <a:solidFill>
                  <a:schemeClr val="tx1">
                    <a:lumMod val="95000"/>
                    <a:lumOff val="5000"/>
                  </a:schemeClr>
                </a:solidFill>
                <a:latin typeface="Georgia" panose="02040502050405020303" pitchFamily="18" charset="0"/>
              </a:rPr>
              <a:t>Design through construction to reconstruct parking area that accommodates the loss of drainage due to recent infill of the onsite irrigation ditch.</a:t>
            </a:r>
          </a:p>
        </p:txBody>
      </p:sp>
      <p:sp>
        <p:nvSpPr>
          <p:cNvPr id="6" name="TextBox 5">
            <a:extLst>
              <a:ext uri="{FF2B5EF4-FFF2-40B4-BE49-F238E27FC236}">
                <a16:creationId xmlns:a16="http://schemas.microsoft.com/office/drawing/2014/main" id="{D150E8C2-9ABB-C244-875B-F813ABD5FC1D}"/>
              </a:ext>
            </a:extLst>
          </p:cNvPr>
          <p:cNvSpPr txBox="1"/>
          <p:nvPr/>
        </p:nvSpPr>
        <p:spPr>
          <a:xfrm>
            <a:off x="463865" y="3915998"/>
            <a:ext cx="4503187" cy="338554"/>
          </a:xfrm>
          <a:prstGeom prst="rect">
            <a:avLst/>
          </a:prstGeom>
          <a:noFill/>
        </p:spPr>
        <p:txBody>
          <a:bodyPr wrap="square" rtlCol="0">
            <a:spAutoFit/>
          </a:bodyPr>
          <a:lstStyle/>
          <a:p>
            <a:r>
              <a:rPr lang="en-US" sz="1600" b="1" dirty="0">
                <a:solidFill>
                  <a:srgbClr val="800000"/>
                </a:solidFill>
                <a:latin typeface="Arial Narrow"/>
                <a:cs typeface="Arial Narrow"/>
              </a:rPr>
              <a:t>Justification</a:t>
            </a:r>
          </a:p>
        </p:txBody>
      </p:sp>
      <p:sp>
        <p:nvSpPr>
          <p:cNvPr id="7" name="TextBox 6">
            <a:extLst>
              <a:ext uri="{FF2B5EF4-FFF2-40B4-BE49-F238E27FC236}">
                <a16:creationId xmlns:a16="http://schemas.microsoft.com/office/drawing/2014/main" id="{FF374A81-24D6-4ACF-8D32-CABAC078CFAC}"/>
              </a:ext>
            </a:extLst>
          </p:cNvPr>
          <p:cNvSpPr txBox="1"/>
          <p:nvPr/>
        </p:nvSpPr>
        <p:spPr>
          <a:xfrm>
            <a:off x="463865" y="3914060"/>
            <a:ext cx="4387535" cy="1554272"/>
          </a:xfrm>
          <a:prstGeom prst="rect">
            <a:avLst/>
          </a:prstGeom>
          <a:noFill/>
        </p:spPr>
        <p:txBody>
          <a:bodyPr wrap="square" rtlCol="0">
            <a:spAutoFit/>
          </a:bodyPr>
          <a:lstStyle/>
          <a:p>
            <a:endParaRPr lang="en-US" b="1" dirty="0">
              <a:solidFill>
                <a:schemeClr val="tx1">
                  <a:lumMod val="75000"/>
                  <a:lumOff val="25000"/>
                </a:schemeClr>
              </a:solidFill>
              <a:latin typeface="Arial Narrow"/>
              <a:cs typeface="Arial Narrow"/>
            </a:endParaRPr>
          </a:p>
          <a:p>
            <a:pPr>
              <a:spcBef>
                <a:spcPts val="600"/>
              </a:spcBef>
            </a:pPr>
            <a:r>
              <a:rPr lang="en-US" dirty="0">
                <a:solidFill>
                  <a:schemeClr val="tx1">
                    <a:lumMod val="95000"/>
                    <a:lumOff val="5000"/>
                  </a:schemeClr>
                </a:solidFill>
                <a:latin typeface="Georgia" panose="02040502050405020303" pitchFamily="18" charset="0"/>
              </a:rPr>
              <a:t>Subject to annual rain events, the parking lot becomes unusable and water runoff damages outbuildings that contain artifacts and equipment.</a:t>
            </a:r>
          </a:p>
        </p:txBody>
      </p:sp>
      <p:pic>
        <p:nvPicPr>
          <p:cNvPr id="1026" name="Picture 2">
            <a:extLst>
              <a:ext uri="{FF2B5EF4-FFF2-40B4-BE49-F238E27FC236}">
                <a16:creationId xmlns:a16="http://schemas.microsoft.com/office/drawing/2014/main" id="{949D99EF-E227-4A68-9895-6F6FEED1C31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767" t="1" r="58221" b="-1181"/>
          <a:stretch/>
        </p:blipFill>
        <p:spPr bwMode="auto">
          <a:xfrm rot="5400000">
            <a:off x="1788123" y="-11891229"/>
            <a:ext cx="2876808" cy="64530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house with trees in the background&#10;&#10;Description automatically generated">
            <a:extLst>
              <a:ext uri="{FF2B5EF4-FFF2-40B4-BE49-F238E27FC236}">
                <a16:creationId xmlns:a16="http://schemas.microsoft.com/office/drawing/2014/main" id="{994EDCC0-57FD-45E4-8EF1-066F60982E9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34003" y="2046116"/>
            <a:ext cx="3952445" cy="3623164"/>
          </a:xfrm>
          <a:prstGeom prst="rect">
            <a:avLst/>
          </a:prstGeom>
        </p:spPr>
      </p:pic>
    </p:spTree>
    <p:extLst>
      <p:ext uri="{BB962C8B-B14F-4D97-AF65-F5344CB8AC3E}">
        <p14:creationId xmlns:p14="http://schemas.microsoft.com/office/powerpoint/2010/main" val="56677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105" y="458227"/>
            <a:ext cx="8476043" cy="1400383"/>
          </a:xfrm>
          <a:prstGeom prst="rect">
            <a:avLst/>
          </a:prstGeom>
          <a:noFill/>
        </p:spPr>
        <p:txBody>
          <a:bodyPr wrap="square" rtlCol="0">
            <a:spAutoFit/>
          </a:bodyPr>
          <a:lstStyle/>
          <a:p>
            <a:r>
              <a:rPr lang="en-US" sz="2800" dirty="0">
                <a:solidFill>
                  <a:srgbClr val="800000"/>
                </a:solidFill>
                <a:latin typeface="Georgia"/>
                <a:cs typeface="Georgia"/>
              </a:rPr>
              <a:t>Indian Hills Curatorial Center</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Curatorial Center Expansion					Type: New construction</a:t>
            </a:r>
          </a:p>
          <a:p>
            <a:r>
              <a:rPr lang="en-US" sz="1400" dirty="0">
                <a:solidFill>
                  <a:schemeClr val="tx1">
                    <a:lumMod val="50000"/>
                    <a:lumOff val="50000"/>
                  </a:schemeClr>
                </a:solidFill>
                <a:latin typeface="Georgia" panose="02040502050405020303" pitchFamily="18" charset="0"/>
                <a:cs typeface="Arial"/>
              </a:rPr>
              <a:t>SPWD #19178								SPWD estimate: $18,614,834</a:t>
            </a:r>
          </a:p>
          <a:p>
            <a:r>
              <a:rPr lang="en-US" sz="1400" dirty="0">
                <a:solidFill>
                  <a:schemeClr val="tx1">
                    <a:lumMod val="50000"/>
                    <a:lumOff val="50000"/>
                  </a:schemeClr>
                </a:solidFill>
                <a:latin typeface="Georgia" panose="02040502050405020303" pitchFamily="18" charset="0"/>
                <a:cs typeface="Arial "/>
              </a:rPr>
              <a:t>DTCA Rank: #7</a:t>
            </a:r>
          </a:p>
        </p:txBody>
      </p:sp>
      <p:sp>
        <p:nvSpPr>
          <p:cNvPr id="5" name="TextBox 4"/>
          <p:cNvSpPr txBox="1"/>
          <p:nvPr/>
        </p:nvSpPr>
        <p:spPr>
          <a:xfrm>
            <a:off x="319765" y="1843162"/>
            <a:ext cx="4431277" cy="2685351"/>
          </a:xfrm>
          <a:prstGeom prst="rect">
            <a:avLst/>
          </a:prstGeom>
          <a:noFill/>
        </p:spPr>
        <p:txBody>
          <a:bodyPr wrap="square" rtlCol="0">
            <a:spAutoFit/>
          </a:bodyPr>
          <a:lstStyle/>
          <a:p>
            <a:pPr>
              <a:spcAft>
                <a:spcPts val="600"/>
              </a:spcAft>
            </a:pPr>
            <a:r>
              <a:rPr lang="en-US" sz="1200" b="1" dirty="0">
                <a:solidFill>
                  <a:srgbClr val="800000"/>
                </a:solidFill>
                <a:latin typeface="Arial Narrow"/>
                <a:cs typeface="Arial Narrow"/>
              </a:rPr>
              <a:t>Overview</a:t>
            </a:r>
          </a:p>
          <a:p>
            <a:pPr marL="171450" indent="-171450">
              <a:spcAft>
                <a:spcPts val="300"/>
              </a:spcAft>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This project will complete the design and construct a 27,700 sf Curatorial Center on </a:t>
            </a:r>
            <a:r>
              <a:rPr lang="en-US" sz="1200" dirty="0" err="1">
                <a:solidFill>
                  <a:schemeClr val="tx1">
                    <a:lumMod val="95000"/>
                    <a:lumOff val="5000"/>
                  </a:schemeClr>
                </a:solidFill>
                <a:latin typeface="Georgia" panose="02040502050405020303" pitchFamily="18" charset="0"/>
              </a:rPr>
              <a:t>Topsy</a:t>
            </a:r>
            <a:r>
              <a:rPr lang="en-US" sz="1200" dirty="0">
                <a:solidFill>
                  <a:schemeClr val="tx1">
                    <a:lumMod val="95000"/>
                    <a:lumOff val="5000"/>
                  </a:schemeClr>
                </a:solidFill>
                <a:latin typeface="Georgia" panose="02040502050405020303" pitchFamily="18" charset="0"/>
              </a:rPr>
              <a:t> Lane.</a:t>
            </a:r>
          </a:p>
          <a:p>
            <a:pPr marL="171450" indent="-171450">
              <a:spcAft>
                <a:spcPts val="300"/>
              </a:spcAft>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This project is the first of multiple phases to construct the offices, workrooms, receiving areas and needed collections' storage.</a:t>
            </a:r>
          </a:p>
          <a:p>
            <a:pPr marL="171450" indent="-171450">
              <a:spcAft>
                <a:spcPts val="300"/>
              </a:spcAft>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The project includes appropriate HVAC systems to control climate, a receiving area to manage and treat incoming materials, specialized curatorial work areas to examine, process and prepare incoming artifacts and expand collection storage space.</a:t>
            </a:r>
          </a:p>
          <a:p>
            <a:pPr marL="171450" indent="-171450">
              <a:spcAft>
                <a:spcPts val="300"/>
              </a:spcAft>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The center also provides space to numerous federal customers.</a:t>
            </a:r>
          </a:p>
        </p:txBody>
      </p:sp>
      <p:sp>
        <p:nvSpPr>
          <p:cNvPr id="10" name="TextBox 9"/>
          <p:cNvSpPr txBox="1"/>
          <p:nvPr/>
        </p:nvSpPr>
        <p:spPr>
          <a:xfrm>
            <a:off x="4135579" y="4205288"/>
            <a:ext cx="4867743" cy="1708160"/>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Justification</a:t>
            </a:r>
          </a:p>
          <a:p>
            <a:pPr marL="171450" indent="-171450">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The existing Indian Hills Curatorial Center (15,400 sf) is at full capacity, putting future collecting at risk. </a:t>
            </a:r>
          </a:p>
          <a:p>
            <a:pPr marL="171450" indent="-171450">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In addition, storage conditions at the current center are substandard and are potentially harmful to existing collections.</a:t>
            </a:r>
          </a:p>
          <a:p>
            <a:pPr marL="171450" indent="-171450">
              <a:buFont typeface="Arial" panose="020B0604020202020204" pitchFamily="34" charset="0"/>
              <a:buChar char="•"/>
            </a:pPr>
            <a:r>
              <a:rPr lang="en-US" sz="1200" dirty="0">
                <a:solidFill>
                  <a:schemeClr val="tx1">
                    <a:lumMod val="95000"/>
                    <a:lumOff val="5000"/>
                  </a:schemeClr>
                </a:solidFill>
                <a:latin typeface="Georgia" panose="02040502050405020303" pitchFamily="18" charset="0"/>
              </a:rPr>
              <a:t>Other storage areas maintained by the Nevada State Museum for state collections are also at full capacity, putting collections at risk and jeopardizing future accreditation.</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l="-894" t="23343"/>
          <a:stretch/>
        </p:blipFill>
        <p:spPr>
          <a:xfrm>
            <a:off x="4889001" y="1771413"/>
            <a:ext cx="3864894" cy="2202318"/>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708" y="4537526"/>
            <a:ext cx="3315167" cy="2210111"/>
          </a:xfrm>
          <a:prstGeom prst="rect">
            <a:avLst/>
          </a:prstGeom>
        </p:spPr>
      </p:pic>
      <p:sp>
        <p:nvSpPr>
          <p:cNvPr id="7" name="TextBox 6">
            <a:extLst>
              <a:ext uri="{FF2B5EF4-FFF2-40B4-BE49-F238E27FC236}">
                <a16:creationId xmlns:a16="http://schemas.microsoft.com/office/drawing/2014/main" id="{A3EDF35A-9E98-CD49-BBC4-9B9B292D61A6}"/>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12" name="TextBox 11">
            <a:extLst>
              <a:ext uri="{FF2B5EF4-FFF2-40B4-BE49-F238E27FC236}">
                <a16:creationId xmlns:a16="http://schemas.microsoft.com/office/drawing/2014/main" id="{2035594E-1412-9E41-946D-B62168C77E91}"/>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7</a:t>
            </a:r>
          </a:p>
        </p:txBody>
      </p:sp>
    </p:spTree>
    <p:extLst>
      <p:ext uri="{BB962C8B-B14F-4D97-AF65-F5344CB8AC3E}">
        <p14:creationId xmlns:p14="http://schemas.microsoft.com/office/powerpoint/2010/main" val="366204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636" y="553366"/>
            <a:ext cx="8372134" cy="1400383"/>
          </a:xfrm>
          <a:prstGeom prst="rect">
            <a:avLst/>
          </a:prstGeom>
          <a:noFill/>
        </p:spPr>
        <p:txBody>
          <a:bodyPr wrap="square" rtlCol="0">
            <a:spAutoFit/>
          </a:bodyPr>
          <a:lstStyle/>
          <a:p>
            <a:r>
              <a:rPr lang="en-US" sz="2800" dirty="0">
                <a:solidFill>
                  <a:srgbClr val="800000"/>
                </a:solidFill>
                <a:latin typeface="Georgia"/>
                <a:cs typeface="Georgia"/>
              </a:rPr>
              <a:t>Nevada State Railroad Museum Carson City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Install Fiber Optic Infrastructure				Type: Renovation</a:t>
            </a:r>
          </a:p>
          <a:p>
            <a:r>
              <a:rPr lang="en-US" sz="1400" dirty="0">
                <a:solidFill>
                  <a:schemeClr val="tx1">
                    <a:lumMod val="50000"/>
                    <a:lumOff val="50000"/>
                  </a:schemeClr>
                </a:solidFill>
                <a:latin typeface="Georgia" panose="02040502050405020303" pitchFamily="18" charset="0"/>
                <a:cs typeface="Arial"/>
              </a:rPr>
              <a:t>SPWD #19167								SPWD estimate: $373,186</a:t>
            </a:r>
          </a:p>
          <a:p>
            <a:r>
              <a:rPr lang="en-US" sz="1400" dirty="0">
                <a:solidFill>
                  <a:schemeClr val="tx1">
                    <a:lumMod val="50000"/>
                    <a:lumOff val="50000"/>
                  </a:schemeClr>
                </a:solidFill>
                <a:latin typeface="Georgia" panose="02040502050405020303" pitchFamily="18" charset="0"/>
                <a:cs typeface="Arial "/>
              </a:rPr>
              <a:t>DTCA Rank: #8</a:t>
            </a:r>
          </a:p>
        </p:txBody>
      </p:sp>
      <p:sp>
        <p:nvSpPr>
          <p:cNvPr id="5" name="TextBox 4"/>
          <p:cNvSpPr txBox="1"/>
          <p:nvPr/>
        </p:nvSpPr>
        <p:spPr>
          <a:xfrm>
            <a:off x="356230" y="1953749"/>
            <a:ext cx="3972595" cy="1815882"/>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Overview</a:t>
            </a:r>
          </a:p>
          <a:p>
            <a:pPr lvl="0"/>
            <a:r>
              <a:rPr lang="en-US" sz="1400" dirty="0">
                <a:latin typeface="Georgia" panose="02040502050405020303" pitchFamily="18" charset="0"/>
              </a:rPr>
              <a:t>This project will provide for modern fiber optic infrastructure for data and communications within the Nevada State Railroad Museum.</a:t>
            </a:r>
          </a:p>
          <a:p>
            <a:pPr lvl="0"/>
            <a:r>
              <a:rPr lang="en-US" sz="1400" dirty="0">
                <a:latin typeface="Georgia" panose="02040502050405020303" pitchFamily="18" charset="0"/>
              </a:rPr>
              <a:t>Installation will include conduit, vaults, and trenching, which will provide the required pathway for the installation of high-speed internet.</a:t>
            </a:r>
          </a:p>
        </p:txBody>
      </p:sp>
      <p:sp>
        <p:nvSpPr>
          <p:cNvPr id="10" name="TextBox 9"/>
          <p:cNvSpPr txBox="1"/>
          <p:nvPr/>
        </p:nvSpPr>
        <p:spPr>
          <a:xfrm>
            <a:off x="4815177" y="2024089"/>
            <a:ext cx="4045068" cy="3754874"/>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Justification</a:t>
            </a:r>
          </a:p>
          <a:p>
            <a:pPr lvl="0"/>
            <a:r>
              <a:rPr lang="en-US" sz="1400" dirty="0">
                <a:latin typeface="Georgia" panose="02040502050405020303" pitchFamily="18" charset="0"/>
              </a:rPr>
              <a:t>- The facility currently relies on obsolete dial-up speed communications.</a:t>
            </a:r>
          </a:p>
          <a:p>
            <a:pPr lvl="0"/>
            <a:r>
              <a:rPr lang="en-US" sz="1400" dirty="0">
                <a:latin typeface="Georgia" panose="02040502050405020303" pitchFamily="18" charset="0"/>
              </a:rPr>
              <a:t>- Current speeds for data communication are well below the industry standards. Upgrades to software are not possible with these connections. - Cloud based systems are increasingly impossible to access. </a:t>
            </a:r>
          </a:p>
          <a:p>
            <a:pPr lvl="0"/>
            <a:r>
              <a:rPr lang="en-US" sz="1400" dirty="0">
                <a:latin typeface="Georgia" panose="02040502050405020303" pitchFamily="18" charset="0"/>
              </a:rPr>
              <a:t>- A high-speed connection is necessary for efficient research, data transfer, communications and museum exhibits. Medium and large data and image files are still hand carried to other agencies and the public because the Museum cannot export or import these files.</a:t>
            </a:r>
          </a:p>
          <a:p>
            <a:pPr lvl="0"/>
            <a:r>
              <a:rPr lang="en-US" sz="1400" dirty="0">
                <a:latin typeface="Georgia" panose="02040502050405020303" pitchFamily="18" charset="0"/>
              </a:rPr>
              <a:t>- This infrastructure is needed for AT&amp;T or another vendor to be able to install broadband speed internet.</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30" y="3797767"/>
            <a:ext cx="4045068" cy="2275351"/>
          </a:xfrm>
          <a:prstGeom prst="rect">
            <a:avLst/>
          </a:prstGeom>
        </p:spPr>
      </p:pic>
      <p:sp>
        <p:nvSpPr>
          <p:cNvPr id="6" name="TextBox 5">
            <a:extLst>
              <a:ext uri="{FF2B5EF4-FFF2-40B4-BE49-F238E27FC236}">
                <a16:creationId xmlns:a16="http://schemas.microsoft.com/office/drawing/2014/main" id="{AD50FDC8-C0A4-534E-9B10-FF9751CCDCA7}"/>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475B52D1-025D-CD41-B64A-2C6BF4007E10}"/>
              </a:ext>
            </a:extLst>
          </p:cNvPr>
          <p:cNvSpPr txBox="1"/>
          <p:nvPr/>
        </p:nvSpPr>
        <p:spPr>
          <a:xfrm>
            <a:off x="4473689" y="6348846"/>
            <a:ext cx="301686" cy="369332"/>
          </a:xfrm>
          <a:prstGeom prst="rect">
            <a:avLst/>
          </a:prstGeom>
          <a:noFill/>
        </p:spPr>
        <p:txBody>
          <a:bodyPr wrap="square" rtlCol="0">
            <a:spAutoFit/>
          </a:bodyPr>
          <a:lstStyle/>
          <a:p>
            <a:pPr algn="ctr"/>
            <a:r>
              <a:rPr lang="en-US" dirty="0">
                <a:solidFill>
                  <a:schemeClr val="bg1"/>
                </a:solidFill>
              </a:rPr>
              <a:t>8</a:t>
            </a:r>
          </a:p>
        </p:txBody>
      </p:sp>
    </p:spTree>
    <p:extLst>
      <p:ext uri="{BB962C8B-B14F-4D97-AF65-F5344CB8AC3E}">
        <p14:creationId xmlns:p14="http://schemas.microsoft.com/office/powerpoint/2010/main" val="159917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044960-F4EA-8B4D-B98A-40DF5D9F14B6}"/>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9</a:t>
            </a:r>
          </a:p>
        </p:txBody>
      </p:sp>
      <p:sp>
        <p:nvSpPr>
          <p:cNvPr id="3" name="TextBox 2">
            <a:extLst>
              <a:ext uri="{FF2B5EF4-FFF2-40B4-BE49-F238E27FC236}">
                <a16:creationId xmlns:a16="http://schemas.microsoft.com/office/drawing/2014/main" id="{FFAC19AB-4B4D-334B-BD9C-B9DC6BA73B82}"/>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4" name="TextBox 3">
            <a:extLst>
              <a:ext uri="{FF2B5EF4-FFF2-40B4-BE49-F238E27FC236}">
                <a16:creationId xmlns:a16="http://schemas.microsoft.com/office/drawing/2014/main" id="{201F2C2D-EA14-E648-8FF4-A04539D84F7C}"/>
              </a:ext>
            </a:extLst>
          </p:cNvPr>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Lost City Museum</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Historic Pit House and Adobe Pueblos Repair			Type: Renovation</a:t>
            </a:r>
          </a:p>
          <a:p>
            <a:r>
              <a:rPr lang="en-US" sz="1400" dirty="0">
                <a:solidFill>
                  <a:schemeClr val="tx1">
                    <a:lumMod val="50000"/>
                    <a:lumOff val="50000"/>
                  </a:schemeClr>
                </a:solidFill>
                <a:latin typeface="Georgia" panose="02040502050405020303" pitchFamily="18" charset="0"/>
                <a:cs typeface="Arial"/>
              </a:rPr>
              <a:t>SPWD #21205									SPWD estimate: $370,808</a:t>
            </a:r>
          </a:p>
          <a:p>
            <a:r>
              <a:rPr lang="en-US" sz="1400" dirty="0">
                <a:solidFill>
                  <a:schemeClr val="tx1">
                    <a:lumMod val="50000"/>
                    <a:lumOff val="50000"/>
                  </a:schemeClr>
                </a:solidFill>
                <a:latin typeface="Georgia" panose="02040502050405020303" pitchFamily="18" charset="0"/>
                <a:cs typeface="Arial "/>
              </a:rPr>
              <a:t>DTCA Rank: #9								</a:t>
            </a:r>
          </a:p>
        </p:txBody>
      </p:sp>
      <p:sp>
        <p:nvSpPr>
          <p:cNvPr id="5" name="TextBox 4">
            <a:extLst>
              <a:ext uri="{FF2B5EF4-FFF2-40B4-BE49-F238E27FC236}">
                <a16:creationId xmlns:a16="http://schemas.microsoft.com/office/drawing/2014/main" id="{EB55EA82-3CF6-F94D-A811-98A641F041AA}"/>
              </a:ext>
            </a:extLst>
          </p:cNvPr>
          <p:cNvSpPr txBox="1"/>
          <p:nvPr/>
        </p:nvSpPr>
        <p:spPr>
          <a:xfrm>
            <a:off x="463865" y="2120288"/>
            <a:ext cx="4544233" cy="1246495"/>
          </a:xfrm>
          <a:prstGeom prst="rect">
            <a:avLst/>
          </a:prstGeom>
          <a:noFill/>
        </p:spPr>
        <p:txBody>
          <a:bodyPr wrap="square" rtlCol="0">
            <a:spAutoFit/>
          </a:bodyPr>
          <a:lstStyle/>
          <a:p>
            <a:r>
              <a:rPr lang="en-US" sz="1600" b="1" dirty="0">
                <a:solidFill>
                  <a:srgbClr val="800000"/>
                </a:solidFill>
                <a:latin typeface="Arial Narrow"/>
                <a:cs typeface="Arial Narrow"/>
              </a:rPr>
              <a:t>Overview</a:t>
            </a:r>
            <a:endParaRPr lang="en-US" b="1" dirty="0">
              <a:solidFill>
                <a:srgbClr val="800000"/>
              </a:solidFill>
              <a:latin typeface="Arial Narrow"/>
              <a:cs typeface="Arial Narrow"/>
            </a:endParaRPr>
          </a:p>
          <a:p>
            <a:pPr>
              <a:spcBef>
                <a:spcPts val="600"/>
              </a:spcBef>
            </a:pPr>
            <a:r>
              <a:rPr lang="en-US" dirty="0">
                <a:solidFill>
                  <a:schemeClr val="tx1">
                    <a:lumMod val="75000"/>
                    <a:lumOff val="25000"/>
                  </a:schemeClr>
                </a:solidFill>
                <a:latin typeface="Georgia" panose="02040502050405020303" pitchFamily="18" charset="0"/>
              </a:rPr>
              <a:t>Assess and repair the historic pit house and adobe pueblos at the Lost City Museum.</a:t>
            </a:r>
          </a:p>
        </p:txBody>
      </p:sp>
      <p:sp>
        <p:nvSpPr>
          <p:cNvPr id="6" name="TextBox 5">
            <a:extLst>
              <a:ext uri="{FF2B5EF4-FFF2-40B4-BE49-F238E27FC236}">
                <a16:creationId xmlns:a16="http://schemas.microsoft.com/office/drawing/2014/main" id="{EFB422DC-64BE-1E4C-BD61-FCADCE801B95}"/>
              </a:ext>
            </a:extLst>
          </p:cNvPr>
          <p:cNvSpPr txBox="1"/>
          <p:nvPr/>
        </p:nvSpPr>
        <p:spPr>
          <a:xfrm>
            <a:off x="436099" y="3404379"/>
            <a:ext cx="4510172" cy="348736"/>
          </a:xfrm>
          <a:prstGeom prst="rect">
            <a:avLst/>
          </a:prstGeom>
          <a:noFill/>
        </p:spPr>
        <p:txBody>
          <a:bodyPr wrap="square" rtlCol="0">
            <a:spAutoFit/>
          </a:bodyPr>
          <a:lstStyle/>
          <a:p>
            <a:r>
              <a:rPr lang="en-US" sz="1600" b="1" dirty="0">
                <a:solidFill>
                  <a:srgbClr val="800000"/>
                </a:solidFill>
                <a:latin typeface="Arial Narrow"/>
                <a:cs typeface="Arial Narrow"/>
              </a:rPr>
              <a:t>Justification</a:t>
            </a:r>
          </a:p>
        </p:txBody>
      </p:sp>
      <p:sp>
        <p:nvSpPr>
          <p:cNvPr id="9" name="TextBox 8">
            <a:extLst>
              <a:ext uri="{FF2B5EF4-FFF2-40B4-BE49-F238E27FC236}">
                <a16:creationId xmlns:a16="http://schemas.microsoft.com/office/drawing/2014/main" id="{F8E083F7-EC18-42AD-876C-612527316A62}"/>
              </a:ext>
            </a:extLst>
          </p:cNvPr>
          <p:cNvSpPr txBox="1"/>
          <p:nvPr/>
        </p:nvSpPr>
        <p:spPr>
          <a:xfrm>
            <a:off x="425548" y="3469150"/>
            <a:ext cx="4484077" cy="2594024"/>
          </a:xfrm>
          <a:prstGeom prst="rect">
            <a:avLst/>
          </a:prstGeom>
          <a:noFill/>
        </p:spPr>
        <p:txBody>
          <a:bodyPr wrap="square" rtlCol="0">
            <a:spAutoFit/>
          </a:bodyPr>
          <a:lstStyle/>
          <a:p>
            <a:endParaRPr lang="en-US" b="1" dirty="0">
              <a:solidFill>
                <a:schemeClr val="tx1">
                  <a:lumMod val="75000"/>
                  <a:lumOff val="25000"/>
                </a:schemeClr>
              </a:solidFill>
              <a:latin typeface="Georgia" panose="02040502050405020303" pitchFamily="18" charset="0"/>
              <a:cs typeface="Arial Narrow"/>
            </a:endParaRPr>
          </a:p>
          <a:p>
            <a:r>
              <a:rPr lang="en-US" dirty="0">
                <a:solidFill>
                  <a:schemeClr val="tx1">
                    <a:lumMod val="75000"/>
                    <a:lumOff val="25000"/>
                  </a:schemeClr>
                </a:solidFill>
                <a:latin typeface="Georgia" panose="02040502050405020303" pitchFamily="18" charset="0"/>
              </a:rPr>
              <a:t>The Civilian Conservation Corps built an adobe pit house and pueblo for exhibition at Lost City Museum in 1935, which is listed on the National Register of Historic Places. Currently closed to the public, these treasures need to be restored for an immersive educational experience in southern Nevada's past.</a:t>
            </a:r>
          </a:p>
        </p:txBody>
      </p:sp>
      <p:pic>
        <p:nvPicPr>
          <p:cNvPr id="8" name="Picture 7" descr="A picture containing wooden, sitting, building, wood&#10;&#10;Description automatically generated">
            <a:extLst>
              <a:ext uri="{FF2B5EF4-FFF2-40B4-BE49-F238E27FC236}">
                <a16:creationId xmlns:a16="http://schemas.microsoft.com/office/drawing/2014/main" id="{D7BAA40C-E2BD-4B15-AEE2-27214890F40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5044146" y="2361297"/>
            <a:ext cx="4199206" cy="3149405"/>
          </a:xfrm>
          <a:prstGeom prst="rect">
            <a:avLst/>
          </a:prstGeom>
        </p:spPr>
      </p:pic>
    </p:spTree>
    <p:extLst>
      <p:ext uri="{BB962C8B-B14F-4D97-AF65-F5344CB8AC3E}">
        <p14:creationId xmlns:p14="http://schemas.microsoft.com/office/powerpoint/2010/main" val="300322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636" y="486703"/>
            <a:ext cx="8372134" cy="1400383"/>
          </a:xfrm>
          <a:prstGeom prst="rect">
            <a:avLst/>
          </a:prstGeom>
          <a:noFill/>
        </p:spPr>
        <p:txBody>
          <a:bodyPr wrap="square" rtlCol="0">
            <a:spAutoFit/>
          </a:bodyPr>
          <a:lstStyle/>
          <a:p>
            <a:r>
              <a:rPr lang="en-US" sz="2800" dirty="0">
                <a:solidFill>
                  <a:srgbClr val="800000"/>
                </a:solidFill>
                <a:latin typeface="Georgia"/>
                <a:cs typeface="Georgia"/>
              </a:rPr>
              <a:t>Nevada State Railroad Museum Carson City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Install security system &amp; exterior lighting		Type: Upgrade &amp; installation</a:t>
            </a:r>
          </a:p>
          <a:p>
            <a:r>
              <a:rPr lang="en-US" sz="1400" dirty="0">
                <a:solidFill>
                  <a:schemeClr val="tx1">
                    <a:lumMod val="50000"/>
                    <a:lumOff val="50000"/>
                  </a:schemeClr>
                </a:solidFill>
                <a:latin typeface="Georgia" panose="02040502050405020303" pitchFamily="18" charset="0"/>
                <a:cs typeface="Arial"/>
              </a:rPr>
              <a:t>SPWD #7067								SPWD estimate: $1,478,427</a:t>
            </a:r>
          </a:p>
          <a:p>
            <a:r>
              <a:rPr lang="en-US" sz="1400" dirty="0">
                <a:solidFill>
                  <a:schemeClr val="tx1">
                    <a:lumMod val="50000"/>
                    <a:lumOff val="50000"/>
                  </a:schemeClr>
                </a:solidFill>
                <a:latin typeface="Georgia" panose="02040502050405020303" pitchFamily="18" charset="0"/>
                <a:cs typeface="Arial "/>
              </a:rPr>
              <a:t>DTCA Rank: #10</a:t>
            </a:r>
          </a:p>
        </p:txBody>
      </p:sp>
      <p:sp>
        <p:nvSpPr>
          <p:cNvPr id="5" name="TextBox 4"/>
          <p:cNvSpPr txBox="1"/>
          <p:nvPr/>
        </p:nvSpPr>
        <p:spPr>
          <a:xfrm>
            <a:off x="415635" y="1877203"/>
            <a:ext cx="4488873" cy="2246769"/>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Overview</a:t>
            </a:r>
          </a:p>
          <a:p>
            <a:pPr lvl="0"/>
            <a:r>
              <a:rPr lang="en-US" sz="1400" dirty="0">
                <a:latin typeface="Georgia" panose="02040502050405020303" pitchFamily="18" charset="0"/>
              </a:rPr>
              <a:t>This project will install a site wide security system, pole lighting, and lighting controls at the Nevada State Railroad Museum, Carson City. </a:t>
            </a:r>
          </a:p>
          <a:p>
            <a:pPr lvl="0"/>
            <a:r>
              <a:rPr lang="en-US" sz="1400" dirty="0">
                <a:latin typeface="Georgia" panose="02040502050405020303" pitchFamily="18" charset="0"/>
              </a:rPr>
              <a:t>The security system will include the Annex buildings, Restoration Shop, </a:t>
            </a:r>
            <a:r>
              <a:rPr lang="en-US" sz="1400" dirty="0" err="1">
                <a:latin typeface="Georgia" panose="02040502050405020303" pitchFamily="18" charset="0"/>
              </a:rPr>
              <a:t>Wabuska</a:t>
            </a:r>
            <a:r>
              <a:rPr lang="en-US" sz="1400" dirty="0">
                <a:latin typeface="Georgia" panose="02040502050405020303" pitchFamily="18" charset="0"/>
              </a:rPr>
              <a:t> Depot, and the Nelson House. </a:t>
            </a:r>
          </a:p>
          <a:p>
            <a:pPr lvl="0"/>
            <a:r>
              <a:rPr lang="en-US" sz="1400" dirty="0">
                <a:latin typeface="Georgia" panose="02040502050405020303" pitchFamily="18" charset="0"/>
              </a:rPr>
              <a:t>The additional lighting will include perimeter and parking area mounted 30-foot tall light poles with LED fixtures, and lighting controls.</a:t>
            </a:r>
          </a:p>
        </p:txBody>
      </p:sp>
      <p:sp>
        <p:nvSpPr>
          <p:cNvPr id="10" name="TextBox 9"/>
          <p:cNvSpPr txBox="1"/>
          <p:nvPr/>
        </p:nvSpPr>
        <p:spPr>
          <a:xfrm>
            <a:off x="415634" y="4110499"/>
            <a:ext cx="4592463" cy="2031325"/>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Justification</a:t>
            </a:r>
          </a:p>
          <a:p>
            <a:pPr lvl="0"/>
            <a:r>
              <a:rPr lang="en-US" sz="1400" dirty="0">
                <a:latin typeface="Georgia" panose="02040502050405020303" pitchFamily="18" charset="0"/>
              </a:rPr>
              <a:t>- The Nevada State Railroad Museum sits on a 13-acre site and houses historical documents and irreplaceable artifacts related to the history of the Nevada railroads. </a:t>
            </a:r>
          </a:p>
          <a:p>
            <a:pPr lvl="0"/>
            <a:r>
              <a:rPr lang="en-US" sz="1400" dirty="0">
                <a:latin typeface="Georgia" panose="02040502050405020303" pitchFamily="18" charset="0"/>
              </a:rPr>
              <a:t>- Thefts of irreplaceable museum artifacts have occurred in recent years.</a:t>
            </a:r>
          </a:p>
          <a:p>
            <a:pPr lvl="0"/>
            <a:r>
              <a:rPr lang="en-US" sz="1400" dirty="0">
                <a:latin typeface="Georgia" panose="02040502050405020303" pitchFamily="18" charset="0"/>
              </a:rPr>
              <a:t>- Current lighting systems are controlled by 40-year-old electrical circuit breakers. This system of controls exposes staff to potentially unsafe working conditions.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9518" y="2094933"/>
            <a:ext cx="3232351" cy="3712913"/>
          </a:xfrm>
          <a:prstGeom prst="rect">
            <a:avLst/>
          </a:prstGeom>
        </p:spPr>
      </p:pic>
      <p:sp>
        <p:nvSpPr>
          <p:cNvPr id="6" name="TextBox 5">
            <a:extLst>
              <a:ext uri="{FF2B5EF4-FFF2-40B4-BE49-F238E27FC236}">
                <a16:creationId xmlns:a16="http://schemas.microsoft.com/office/drawing/2014/main" id="{67AE6B4F-D020-DE4C-9E5A-F4A45897A1E0}"/>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B5D51399-1427-964B-A925-171CE5EEE9CF}"/>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10</a:t>
            </a:r>
          </a:p>
        </p:txBody>
      </p:sp>
    </p:spTree>
    <p:extLst>
      <p:ext uri="{BB962C8B-B14F-4D97-AF65-F5344CB8AC3E}">
        <p14:creationId xmlns:p14="http://schemas.microsoft.com/office/powerpoint/2010/main" val="182458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636" y="613315"/>
            <a:ext cx="8372134" cy="1400383"/>
          </a:xfrm>
          <a:prstGeom prst="rect">
            <a:avLst/>
          </a:prstGeom>
          <a:noFill/>
        </p:spPr>
        <p:txBody>
          <a:bodyPr wrap="square" rtlCol="0">
            <a:spAutoFit/>
          </a:bodyPr>
          <a:lstStyle/>
          <a:p>
            <a:r>
              <a:rPr lang="en-US" sz="2800" dirty="0">
                <a:solidFill>
                  <a:srgbClr val="800000"/>
                </a:solidFill>
                <a:latin typeface="Georgia"/>
                <a:cs typeface="Georgia"/>
              </a:rPr>
              <a:t>Marjorie Russell Research Center</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Upgrade heating and air conditioning			Type: Replacement</a:t>
            </a:r>
          </a:p>
          <a:p>
            <a:r>
              <a:rPr lang="en-US" sz="1400" dirty="0">
                <a:solidFill>
                  <a:schemeClr val="tx1">
                    <a:lumMod val="50000"/>
                    <a:lumOff val="50000"/>
                  </a:schemeClr>
                </a:solidFill>
                <a:latin typeface="Georgia" panose="02040502050405020303" pitchFamily="18" charset="0"/>
                <a:cs typeface="Arial"/>
              </a:rPr>
              <a:t>SPWD #7390								SPWD estimate: $170,074</a:t>
            </a:r>
          </a:p>
          <a:p>
            <a:r>
              <a:rPr lang="en-US" sz="1400" dirty="0">
                <a:solidFill>
                  <a:schemeClr val="tx1">
                    <a:lumMod val="50000"/>
                    <a:lumOff val="50000"/>
                  </a:schemeClr>
                </a:solidFill>
                <a:latin typeface="Georgia" panose="02040502050405020303" pitchFamily="18" charset="0"/>
                <a:cs typeface="Arial "/>
              </a:rPr>
              <a:t>DTCA Rank: #11</a:t>
            </a:r>
          </a:p>
        </p:txBody>
      </p:sp>
      <p:sp>
        <p:nvSpPr>
          <p:cNvPr id="5" name="TextBox 4"/>
          <p:cNvSpPr txBox="1"/>
          <p:nvPr/>
        </p:nvSpPr>
        <p:spPr>
          <a:xfrm>
            <a:off x="415636" y="2188084"/>
            <a:ext cx="3523317" cy="2185214"/>
          </a:xfrm>
          <a:prstGeom prst="rect">
            <a:avLst/>
          </a:prstGeom>
          <a:noFill/>
        </p:spPr>
        <p:txBody>
          <a:bodyPr wrap="square" rtlCol="0">
            <a:spAutoFit/>
          </a:bodyPr>
          <a:lstStyle/>
          <a:p>
            <a:r>
              <a:rPr lang="en-US" sz="1400" b="1" dirty="0">
                <a:solidFill>
                  <a:srgbClr val="C00000"/>
                </a:solidFill>
                <a:latin typeface="Arial Narrow"/>
                <a:cs typeface="Arial Narrow"/>
              </a:rPr>
              <a:t>Overview</a:t>
            </a:r>
            <a:endParaRPr lang="en-US" sz="1400" dirty="0">
              <a:solidFill>
                <a:srgbClr val="C00000"/>
              </a:solidFill>
            </a:endParaRP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This project includes replacement of the existing heating, ventilating, and air conditioning equipment at the Marjorie Russell Clothing and Textile Research Center. </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The affected areas of the building are utilized to store historical clothing and textile collections.</a:t>
            </a:r>
          </a:p>
        </p:txBody>
      </p:sp>
      <p:sp>
        <p:nvSpPr>
          <p:cNvPr id="10" name="TextBox 9"/>
          <p:cNvSpPr txBox="1"/>
          <p:nvPr/>
        </p:nvSpPr>
        <p:spPr>
          <a:xfrm>
            <a:off x="415636" y="4377899"/>
            <a:ext cx="3537386" cy="1754326"/>
          </a:xfrm>
          <a:prstGeom prst="rect">
            <a:avLst/>
          </a:prstGeom>
          <a:noFill/>
        </p:spPr>
        <p:txBody>
          <a:bodyPr wrap="square" rtlCol="0">
            <a:spAutoFit/>
          </a:bodyPr>
          <a:lstStyle/>
          <a:p>
            <a:r>
              <a:rPr lang="en-US" sz="1400" b="1" dirty="0">
                <a:solidFill>
                  <a:srgbClr val="C00000"/>
                </a:solidFill>
                <a:latin typeface="Arial Narrow"/>
                <a:cs typeface="Arial Narrow"/>
              </a:rPr>
              <a:t>Justification</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The existing equipment is more than 25 years old and has reached the end of its useful life.</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A catastrophic failure could quickly harm historic objects and flags and risk forfeiture of accreditation.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23882" r="23508" b="8405"/>
          <a:stretch/>
        </p:blipFill>
        <p:spPr>
          <a:xfrm>
            <a:off x="4275058" y="2302501"/>
            <a:ext cx="4512712" cy="2996100"/>
          </a:xfrm>
          <a:prstGeom prst="rect">
            <a:avLst/>
          </a:prstGeom>
        </p:spPr>
      </p:pic>
      <p:sp>
        <p:nvSpPr>
          <p:cNvPr id="6" name="TextBox 5">
            <a:extLst>
              <a:ext uri="{FF2B5EF4-FFF2-40B4-BE49-F238E27FC236}">
                <a16:creationId xmlns:a16="http://schemas.microsoft.com/office/drawing/2014/main" id="{C00AEE70-0139-6F42-A772-048691BEA687}"/>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B82978D9-9331-EB4A-A91B-34CFC74BF631}"/>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11</a:t>
            </a:r>
          </a:p>
        </p:txBody>
      </p:sp>
    </p:spTree>
    <p:extLst>
      <p:ext uri="{BB962C8B-B14F-4D97-AF65-F5344CB8AC3E}">
        <p14:creationId xmlns:p14="http://schemas.microsoft.com/office/powerpoint/2010/main" val="61012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C4D8E-BF68-9742-9A1B-5A8F103A1280}"/>
              </a:ext>
            </a:extLst>
          </p:cNvPr>
          <p:cNvSpPr txBox="1"/>
          <p:nvPr/>
        </p:nvSpPr>
        <p:spPr>
          <a:xfrm>
            <a:off x="415636" y="613315"/>
            <a:ext cx="8372134" cy="1400383"/>
          </a:xfrm>
          <a:prstGeom prst="rect">
            <a:avLst/>
          </a:prstGeom>
          <a:noFill/>
        </p:spPr>
        <p:txBody>
          <a:bodyPr wrap="square" rtlCol="0">
            <a:spAutoFit/>
          </a:bodyPr>
          <a:lstStyle/>
          <a:p>
            <a:r>
              <a:rPr lang="en-US" sz="2800" dirty="0">
                <a:solidFill>
                  <a:srgbClr val="800000"/>
                </a:solidFill>
                <a:latin typeface="Georgia"/>
                <a:cs typeface="Georgia"/>
              </a:rPr>
              <a:t>East Ely Railroad Depot Museum</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Energy conservation upgrades				Type: Replacement</a:t>
            </a:r>
          </a:p>
          <a:p>
            <a:r>
              <a:rPr lang="en-US" sz="1400" dirty="0">
                <a:solidFill>
                  <a:schemeClr val="tx1">
                    <a:lumMod val="50000"/>
                    <a:lumOff val="50000"/>
                  </a:schemeClr>
                </a:solidFill>
                <a:latin typeface="Georgia" panose="02040502050405020303" pitchFamily="18" charset="0"/>
                <a:cs typeface="Arial"/>
              </a:rPr>
              <a:t>SPWD #7455								SPWD estimate: $1,521,058</a:t>
            </a:r>
          </a:p>
          <a:p>
            <a:r>
              <a:rPr lang="en-US" sz="1400" dirty="0">
                <a:solidFill>
                  <a:schemeClr val="tx1">
                    <a:lumMod val="50000"/>
                    <a:lumOff val="50000"/>
                  </a:schemeClr>
                </a:solidFill>
                <a:latin typeface="Georgia" panose="02040502050405020303" pitchFamily="18" charset="0"/>
                <a:cs typeface="Arial "/>
              </a:rPr>
              <a:t>DTCA Rank: #12</a:t>
            </a:r>
          </a:p>
        </p:txBody>
      </p:sp>
      <p:sp>
        <p:nvSpPr>
          <p:cNvPr id="3" name="TextBox 2">
            <a:extLst>
              <a:ext uri="{FF2B5EF4-FFF2-40B4-BE49-F238E27FC236}">
                <a16:creationId xmlns:a16="http://schemas.microsoft.com/office/drawing/2014/main" id="{C5EC945E-F797-0343-8AD2-CD291A7C4178}"/>
              </a:ext>
            </a:extLst>
          </p:cNvPr>
          <p:cNvSpPr txBox="1"/>
          <p:nvPr/>
        </p:nvSpPr>
        <p:spPr>
          <a:xfrm>
            <a:off x="415636" y="2302501"/>
            <a:ext cx="4156364" cy="1508105"/>
          </a:xfrm>
          <a:prstGeom prst="rect">
            <a:avLst/>
          </a:prstGeom>
          <a:noFill/>
        </p:spPr>
        <p:txBody>
          <a:bodyPr wrap="square" rtlCol="0">
            <a:spAutoFit/>
          </a:bodyPr>
          <a:lstStyle/>
          <a:p>
            <a:r>
              <a:rPr lang="en-US" sz="1600" b="1" dirty="0">
                <a:solidFill>
                  <a:srgbClr val="C00000"/>
                </a:solidFill>
                <a:latin typeface="Arial Narrow"/>
                <a:cs typeface="Arial Narrow"/>
              </a:rPr>
              <a:t>Overview</a:t>
            </a:r>
            <a:endParaRPr lang="en-US" sz="1200" dirty="0">
              <a:solidFill>
                <a:srgbClr val="C00000"/>
              </a:solidFill>
            </a:endParaRPr>
          </a:p>
          <a:p>
            <a:pPr>
              <a:spcBef>
                <a:spcPts val="600"/>
              </a:spcBef>
            </a:pPr>
            <a:r>
              <a:rPr lang="en-US" sz="1600" dirty="0">
                <a:solidFill>
                  <a:schemeClr val="tx1">
                    <a:lumMod val="75000"/>
                    <a:lumOff val="25000"/>
                  </a:schemeClr>
                </a:solidFill>
                <a:latin typeface="Georgia" panose="02040502050405020303" pitchFamily="18" charset="0"/>
              </a:rPr>
              <a:t>This project will replace failing windows and baseboard electric heaters at the historic 1907 East Ely Railroad Museum </a:t>
            </a:r>
          </a:p>
          <a:p>
            <a:pPr>
              <a:spcBef>
                <a:spcPts val="600"/>
              </a:spcBef>
            </a:pPr>
            <a:r>
              <a:rPr lang="en-US" sz="1600" dirty="0">
                <a:solidFill>
                  <a:schemeClr val="tx1">
                    <a:lumMod val="75000"/>
                    <a:lumOff val="25000"/>
                  </a:schemeClr>
                </a:solidFill>
                <a:latin typeface="Georgia" panose="02040502050405020303" pitchFamily="18" charset="0"/>
              </a:rPr>
              <a:t>(Passenger Depot Building)</a:t>
            </a:r>
            <a:endParaRPr lang="en-US" sz="1200" dirty="0">
              <a:solidFill>
                <a:schemeClr val="tx1">
                  <a:lumMod val="75000"/>
                  <a:lumOff val="25000"/>
                </a:schemeClr>
              </a:solidFill>
              <a:latin typeface="Georgia" panose="02040502050405020303" pitchFamily="18" charset="0"/>
            </a:endParaRPr>
          </a:p>
        </p:txBody>
      </p:sp>
      <p:sp>
        <p:nvSpPr>
          <p:cNvPr id="4" name="TextBox 3">
            <a:extLst>
              <a:ext uri="{FF2B5EF4-FFF2-40B4-BE49-F238E27FC236}">
                <a16:creationId xmlns:a16="http://schemas.microsoft.com/office/drawing/2014/main" id="{4584918A-BA3C-1441-9BFC-17458B9C2B2A}"/>
              </a:ext>
            </a:extLst>
          </p:cNvPr>
          <p:cNvSpPr txBox="1"/>
          <p:nvPr/>
        </p:nvSpPr>
        <p:spPr>
          <a:xfrm>
            <a:off x="415635" y="4417254"/>
            <a:ext cx="8573619" cy="1692771"/>
          </a:xfrm>
          <a:prstGeom prst="rect">
            <a:avLst/>
          </a:prstGeom>
          <a:noFill/>
        </p:spPr>
        <p:txBody>
          <a:bodyPr wrap="square" rtlCol="0">
            <a:spAutoFit/>
          </a:bodyPr>
          <a:lstStyle/>
          <a:p>
            <a:r>
              <a:rPr lang="en-US" sz="1400" b="1" dirty="0">
                <a:solidFill>
                  <a:srgbClr val="C00000"/>
                </a:solidFill>
                <a:latin typeface="Arial Narrow"/>
                <a:cs typeface="Arial Narrow"/>
              </a:rPr>
              <a:t>Justification</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The windows were last replaced in 1970 and the baseboard heaters were last replaced in 1990.</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Each of these components is nearing the end of its useful service life.</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Leaks around the existing windows cause drafts, unstable air temperature and the introduction of airborne particles (dust).</a:t>
            </a:r>
          </a:p>
          <a:p>
            <a:pPr marL="171450" indent="-171450">
              <a:spcBef>
                <a:spcPts val="600"/>
              </a:spcBef>
              <a:buFont typeface="Arial" panose="020B0604020202020204" pitchFamily="34" charset="0"/>
              <a:buChar char="•"/>
            </a:pPr>
            <a:r>
              <a:rPr lang="en-US" sz="1400" dirty="0">
                <a:solidFill>
                  <a:schemeClr val="tx1">
                    <a:lumMod val="75000"/>
                    <a:lumOff val="25000"/>
                  </a:schemeClr>
                </a:solidFill>
                <a:latin typeface="Georgia" panose="02040502050405020303" pitchFamily="18" charset="0"/>
              </a:rPr>
              <a:t>The baseboard heaters are inefficient and cannot be easily controlled.</a:t>
            </a:r>
          </a:p>
        </p:txBody>
      </p:sp>
      <p:pic>
        <p:nvPicPr>
          <p:cNvPr id="6" name="Picture 5">
            <a:extLst>
              <a:ext uri="{FF2B5EF4-FFF2-40B4-BE49-F238E27FC236}">
                <a16:creationId xmlns:a16="http://schemas.microsoft.com/office/drawing/2014/main" id="{6E0CD637-7F02-E64C-AB2A-5C55F3B7AC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5064" y="1989666"/>
            <a:ext cx="3543300" cy="2659054"/>
          </a:xfrm>
          <a:prstGeom prst="rect">
            <a:avLst/>
          </a:prstGeom>
        </p:spPr>
      </p:pic>
      <p:sp>
        <p:nvSpPr>
          <p:cNvPr id="7" name="TextBox 6">
            <a:extLst>
              <a:ext uri="{FF2B5EF4-FFF2-40B4-BE49-F238E27FC236}">
                <a16:creationId xmlns:a16="http://schemas.microsoft.com/office/drawing/2014/main" id="{483D368D-D251-EC4C-A663-4E6FE88D3959}"/>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8" name="TextBox 7">
            <a:extLst>
              <a:ext uri="{FF2B5EF4-FFF2-40B4-BE49-F238E27FC236}">
                <a16:creationId xmlns:a16="http://schemas.microsoft.com/office/drawing/2014/main" id="{5C8AE223-6A40-C94F-92BD-FE26353AF2E6}"/>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12</a:t>
            </a:r>
          </a:p>
        </p:txBody>
      </p:sp>
    </p:spTree>
    <p:extLst>
      <p:ext uri="{BB962C8B-B14F-4D97-AF65-F5344CB8AC3E}">
        <p14:creationId xmlns:p14="http://schemas.microsoft.com/office/powerpoint/2010/main" val="400670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2445" y="1908733"/>
            <a:ext cx="7419109" cy="2185214"/>
          </a:xfrm>
          <a:prstGeom prst="rect">
            <a:avLst/>
          </a:prstGeom>
          <a:noFill/>
        </p:spPr>
        <p:txBody>
          <a:bodyPr wrap="square" rtlCol="0">
            <a:spAutoFit/>
          </a:bodyPr>
          <a:lstStyle/>
          <a:p>
            <a:pPr algn="ctr"/>
            <a:r>
              <a:rPr lang="en-US" sz="3600" dirty="0">
                <a:solidFill>
                  <a:srgbClr val="800000"/>
                </a:solidFill>
                <a:latin typeface="Georgia"/>
                <a:cs typeface="Georgia"/>
              </a:rPr>
              <a:t>Nevada Department of Tourism and Cultural Affairs</a:t>
            </a:r>
          </a:p>
          <a:p>
            <a:pPr algn="ctr"/>
            <a:endParaRPr lang="en-US" sz="2800" dirty="0">
              <a:solidFill>
                <a:schemeClr val="tx1">
                  <a:lumMod val="75000"/>
                  <a:lumOff val="25000"/>
                </a:schemeClr>
              </a:solidFill>
              <a:latin typeface="Georgia"/>
              <a:cs typeface="Georgia"/>
            </a:endParaRPr>
          </a:p>
          <a:p>
            <a:pPr algn="ctr"/>
            <a:r>
              <a:rPr lang="en-US" sz="3600" b="1" dirty="0">
                <a:solidFill>
                  <a:schemeClr val="tx1">
                    <a:lumMod val="75000"/>
                    <a:lumOff val="25000"/>
                  </a:schemeClr>
                </a:solidFill>
                <a:latin typeface="Arial" panose="020B0604020202020204" pitchFamily="34" charset="0"/>
                <a:cs typeface="Arial" panose="020B0604020202020204" pitchFamily="34" charset="0"/>
              </a:rPr>
              <a:t>Projects</a:t>
            </a:r>
          </a:p>
        </p:txBody>
      </p:sp>
      <p:pic>
        <p:nvPicPr>
          <p:cNvPr id="10" name="Picture 9" descr="NV Seal-BLK.png"/>
          <p:cNvPicPr>
            <a:picLocks noChangeAspect="1"/>
          </p:cNvPicPr>
          <p:nvPr/>
        </p:nvPicPr>
        <p:blipFill>
          <a:blip r:embed="rId2" cstate="email">
            <a:alphaModFix amt="10000"/>
            <a:extLst>
              <a:ext uri="{28A0092B-C50C-407E-A947-70E740481C1C}">
                <a14:useLocalDpi xmlns:a14="http://schemas.microsoft.com/office/drawing/2010/main" val="0"/>
              </a:ext>
            </a:extLst>
          </a:blip>
          <a:stretch>
            <a:fillRect/>
          </a:stretch>
        </p:blipFill>
        <p:spPr>
          <a:xfrm>
            <a:off x="-640505" y="2497321"/>
            <a:ext cx="4632960" cy="4639056"/>
          </a:xfrm>
          <a:prstGeom prst="rect">
            <a:avLst/>
          </a:prstGeom>
        </p:spPr>
      </p:pic>
    </p:spTree>
    <p:extLst>
      <p:ext uri="{BB962C8B-B14F-4D97-AF65-F5344CB8AC3E}">
        <p14:creationId xmlns:p14="http://schemas.microsoft.com/office/powerpoint/2010/main" val="252019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F9267D-CBF5-594E-BD88-C86EB10B6C86}"/>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13</a:t>
            </a:r>
          </a:p>
        </p:txBody>
      </p:sp>
      <p:sp>
        <p:nvSpPr>
          <p:cNvPr id="3" name="TextBox 2">
            <a:extLst>
              <a:ext uri="{FF2B5EF4-FFF2-40B4-BE49-F238E27FC236}">
                <a16:creationId xmlns:a16="http://schemas.microsoft.com/office/drawing/2014/main" id="{EDEB11E3-94E4-5B47-9282-785D1B049D1C}"/>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4" name="TextBox 3">
            <a:extLst>
              <a:ext uri="{FF2B5EF4-FFF2-40B4-BE49-F238E27FC236}">
                <a16:creationId xmlns:a16="http://schemas.microsoft.com/office/drawing/2014/main" id="{1B77F144-755C-8E41-9506-CDD7974B6E36}"/>
              </a:ext>
            </a:extLst>
          </p:cNvPr>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Lost City Museum</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Collections Storage Building					Type: Renovation</a:t>
            </a:r>
          </a:p>
          <a:p>
            <a:r>
              <a:rPr lang="en-US" sz="1400" dirty="0">
                <a:solidFill>
                  <a:schemeClr val="tx1">
                    <a:lumMod val="50000"/>
                    <a:lumOff val="50000"/>
                  </a:schemeClr>
                </a:solidFill>
                <a:latin typeface="Georgia" panose="02040502050405020303" pitchFamily="18" charset="0"/>
                <a:cs typeface="Arial"/>
              </a:rPr>
              <a:t>SPWD #21207								SPWD estimate: $2,183,041</a:t>
            </a:r>
          </a:p>
          <a:p>
            <a:r>
              <a:rPr lang="en-US" sz="1400" dirty="0">
                <a:solidFill>
                  <a:schemeClr val="tx1">
                    <a:lumMod val="50000"/>
                    <a:lumOff val="50000"/>
                  </a:schemeClr>
                </a:solidFill>
                <a:latin typeface="Georgia" panose="02040502050405020303" pitchFamily="18" charset="0"/>
                <a:cs typeface="Arial "/>
              </a:rPr>
              <a:t>DTCA Rank: #13								</a:t>
            </a:r>
          </a:p>
        </p:txBody>
      </p:sp>
      <p:sp>
        <p:nvSpPr>
          <p:cNvPr id="5" name="TextBox 4">
            <a:extLst>
              <a:ext uri="{FF2B5EF4-FFF2-40B4-BE49-F238E27FC236}">
                <a16:creationId xmlns:a16="http://schemas.microsoft.com/office/drawing/2014/main" id="{94F3A18E-BE47-054B-8052-E25620515C19}"/>
              </a:ext>
            </a:extLst>
          </p:cNvPr>
          <p:cNvSpPr txBox="1"/>
          <p:nvPr/>
        </p:nvSpPr>
        <p:spPr>
          <a:xfrm>
            <a:off x="463865" y="2120288"/>
            <a:ext cx="4503187" cy="969496"/>
          </a:xfrm>
          <a:prstGeom prst="rect">
            <a:avLst/>
          </a:prstGeom>
          <a:noFill/>
        </p:spPr>
        <p:txBody>
          <a:bodyPr wrap="square" rtlCol="0">
            <a:spAutoFit/>
          </a:bodyPr>
          <a:lstStyle/>
          <a:p>
            <a:r>
              <a:rPr lang="en-US" sz="1600" b="1" dirty="0">
                <a:solidFill>
                  <a:srgbClr val="C00000"/>
                </a:solidFill>
                <a:latin typeface="Arial Narrow"/>
                <a:cs typeface="Arial Narrow"/>
              </a:rPr>
              <a:t>Overview</a:t>
            </a:r>
            <a:endParaRPr lang="en-US" b="1" dirty="0">
              <a:solidFill>
                <a:srgbClr val="C00000"/>
              </a:solidFill>
              <a:latin typeface="Arial Narrow"/>
              <a:cs typeface="Arial Narrow"/>
            </a:endParaRPr>
          </a:p>
          <a:p>
            <a:pPr>
              <a:spcBef>
                <a:spcPts val="600"/>
              </a:spcBef>
            </a:pPr>
            <a:r>
              <a:rPr lang="en-US" dirty="0">
                <a:solidFill>
                  <a:schemeClr val="tx1">
                    <a:lumMod val="75000"/>
                    <a:lumOff val="25000"/>
                  </a:schemeClr>
                </a:solidFill>
                <a:latin typeface="Georgia" panose="02040502050405020303" pitchFamily="18" charset="0"/>
              </a:rPr>
              <a:t>Design and construct a collections storage building at the Lost City Museum campus.</a:t>
            </a:r>
          </a:p>
        </p:txBody>
      </p:sp>
      <p:sp>
        <p:nvSpPr>
          <p:cNvPr id="6" name="TextBox 5">
            <a:extLst>
              <a:ext uri="{FF2B5EF4-FFF2-40B4-BE49-F238E27FC236}">
                <a16:creationId xmlns:a16="http://schemas.microsoft.com/office/drawing/2014/main" id="{8329D4B9-E782-EC48-A977-E9660140746F}"/>
              </a:ext>
            </a:extLst>
          </p:cNvPr>
          <p:cNvSpPr txBox="1"/>
          <p:nvPr/>
        </p:nvSpPr>
        <p:spPr>
          <a:xfrm>
            <a:off x="5092136" y="2925316"/>
            <a:ext cx="3826781" cy="3046988"/>
          </a:xfrm>
          <a:prstGeom prst="rect">
            <a:avLst/>
          </a:prstGeom>
          <a:noFill/>
        </p:spPr>
        <p:txBody>
          <a:bodyPr wrap="square" rtlCol="0">
            <a:spAutoFit/>
          </a:bodyPr>
          <a:lstStyle/>
          <a:p>
            <a:r>
              <a:rPr lang="en-US" sz="1600" b="1" dirty="0">
                <a:solidFill>
                  <a:srgbClr val="800000"/>
                </a:solidFill>
                <a:latin typeface="Arial Narrow"/>
                <a:cs typeface="Arial Narrow"/>
              </a:rPr>
              <a:t>Justification</a:t>
            </a:r>
          </a:p>
          <a:p>
            <a:endParaRPr lang="en-US" sz="1600" b="1" dirty="0">
              <a:solidFill>
                <a:srgbClr val="800000"/>
              </a:solidFill>
              <a:latin typeface="Arial Narrow"/>
              <a:cs typeface="Arial Narrow"/>
            </a:endParaRPr>
          </a:p>
          <a:p>
            <a:r>
              <a:rPr lang="en-US" dirty="0">
                <a:solidFill>
                  <a:schemeClr val="tx1">
                    <a:lumMod val="75000"/>
                    <a:lumOff val="25000"/>
                  </a:schemeClr>
                </a:solidFill>
                <a:latin typeface="Georgia" panose="02040502050405020303" pitchFamily="18" charset="0"/>
              </a:rPr>
              <a:t>Lost City Museum has never had a dedicated, temperature and humidity-controlled storage area for its museum artifacts. A new facility would replace two degraded buildings and provide the space needed to remove collections from offices and closet spaces.</a:t>
            </a:r>
          </a:p>
          <a:p>
            <a:endParaRPr lang="en-US" sz="1600" b="1" dirty="0">
              <a:solidFill>
                <a:srgbClr val="800000"/>
              </a:solidFill>
              <a:latin typeface="Arial Narrow"/>
              <a:cs typeface="Arial Narrow"/>
            </a:endParaRPr>
          </a:p>
        </p:txBody>
      </p:sp>
      <p:pic>
        <p:nvPicPr>
          <p:cNvPr id="8" name="Picture 7" descr="A picture containing road&#10;&#10;Description automatically generated">
            <a:extLst>
              <a:ext uri="{FF2B5EF4-FFF2-40B4-BE49-F238E27FC236}">
                <a16:creationId xmlns:a16="http://schemas.microsoft.com/office/drawing/2014/main" id="{7603BB0F-622D-408A-9A14-C0A233A89C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865" y="3319676"/>
            <a:ext cx="4503187" cy="2799278"/>
          </a:xfrm>
          <a:prstGeom prst="rect">
            <a:avLst/>
          </a:prstGeom>
        </p:spPr>
      </p:pic>
    </p:spTree>
    <p:extLst>
      <p:ext uri="{BB962C8B-B14F-4D97-AF65-F5344CB8AC3E}">
        <p14:creationId xmlns:p14="http://schemas.microsoft.com/office/powerpoint/2010/main" val="242397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391" y="628308"/>
            <a:ext cx="8123545" cy="1400383"/>
          </a:xfrm>
          <a:prstGeom prst="rect">
            <a:avLst/>
          </a:prstGeom>
          <a:noFill/>
        </p:spPr>
        <p:txBody>
          <a:bodyPr wrap="square" rtlCol="0">
            <a:spAutoFit/>
          </a:bodyPr>
          <a:lstStyle/>
          <a:p>
            <a:r>
              <a:rPr lang="en-US" sz="2800" dirty="0">
                <a:solidFill>
                  <a:srgbClr val="800000"/>
                </a:solidFill>
                <a:latin typeface="Georgia"/>
                <a:cs typeface="Georgia"/>
              </a:rPr>
              <a:t>Indian Hills Curatorial Center</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HVAC System Renovation						Type: Renovation</a:t>
            </a:r>
          </a:p>
          <a:p>
            <a:r>
              <a:rPr lang="en-US" sz="1400" dirty="0">
                <a:solidFill>
                  <a:schemeClr val="tx1">
                    <a:lumMod val="50000"/>
                    <a:lumOff val="50000"/>
                  </a:schemeClr>
                </a:solidFill>
                <a:latin typeface="Georgia" panose="02040502050405020303" pitchFamily="18" charset="0"/>
                <a:cs typeface="Arial"/>
              </a:rPr>
              <a:t>SPWD #7391									SPWD estimate: $734,973</a:t>
            </a:r>
          </a:p>
          <a:p>
            <a:r>
              <a:rPr lang="en-US" sz="1400" dirty="0">
                <a:solidFill>
                  <a:schemeClr val="tx1">
                    <a:lumMod val="50000"/>
                    <a:lumOff val="50000"/>
                  </a:schemeClr>
                </a:solidFill>
                <a:latin typeface="Georgia" panose="02040502050405020303" pitchFamily="18" charset="0"/>
                <a:cs typeface="Arial "/>
              </a:rPr>
              <a:t>DTCA Rank: #14</a:t>
            </a:r>
            <a:r>
              <a:rPr lang="en-US" sz="1400" dirty="0">
                <a:solidFill>
                  <a:schemeClr val="tx1">
                    <a:lumMod val="75000"/>
                    <a:lumOff val="25000"/>
                  </a:schemeClr>
                </a:solidFill>
                <a:latin typeface="Arial "/>
                <a:cs typeface="Arial "/>
              </a:rPr>
              <a:t>			</a:t>
            </a:r>
          </a:p>
        </p:txBody>
      </p:sp>
      <p:sp>
        <p:nvSpPr>
          <p:cNvPr id="5" name="TextBox 4"/>
          <p:cNvSpPr txBox="1"/>
          <p:nvPr/>
        </p:nvSpPr>
        <p:spPr>
          <a:xfrm>
            <a:off x="407391" y="1965262"/>
            <a:ext cx="4994604" cy="2169825"/>
          </a:xfrm>
          <a:prstGeom prst="rect">
            <a:avLst/>
          </a:prstGeom>
          <a:noFill/>
        </p:spPr>
        <p:txBody>
          <a:bodyPr wrap="square" rtlCol="0">
            <a:spAutoFit/>
          </a:bodyPr>
          <a:lstStyle/>
          <a:p>
            <a:r>
              <a:rPr lang="en-US" sz="1200" b="1" dirty="0">
                <a:solidFill>
                  <a:srgbClr val="C00000"/>
                </a:solidFill>
                <a:latin typeface="Arial Narrow"/>
                <a:cs typeface="Arial Narrow"/>
              </a:rPr>
              <a:t>Overview</a:t>
            </a:r>
            <a:endParaRPr lang="en-US" sz="1200" dirty="0">
              <a:solidFill>
                <a:srgbClr val="C00000"/>
              </a:solidFill>
            </a:endParaRP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This project includes installation of new heating, ventilating, and air conditioning equipment. </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project would also add exterior wall insulation on the outside of the existing masonry walls (since interior insulation is not practical due to extensive anchored shelving that is installed against the walls inside the building) and would replace the existing southeast overhead door.</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affected areas of this building are utilized to store historical and anthropological collections. </a:t>
            </a:r>
          </a:p>
        </p:txBody>
      </p:sp>
      <p:sp>
        <p:nvSpPr>
          <p:cNvPr id="10" name="TextBox 9"/>
          <p:cNvSpPr txBox="1"/>
          <p:nvPr/>
        </p:nvSpPr>
        <p:spPr>
          <a:xfrm>
            <a:off x="407389" y="4057687"/>
            <a:ext cx="4938333" cy="2092881"/>
          </a:xfrm>
          <a:prstGeom prst="rect">
            <a:avLst/>
          </a:prstGeom>
          <a:noFill/>
        </p:spPr>
        <p:txBody>
          <a:bodyPr wrap="square" rtlCol="0">
            <a:spAutoFit/>
          </a:bodyPr>
          <a:lstStyle/>
          <a:p>
            <a:r>
              <a:rPr lang="en-US" sz="1200" b="1" dirty="0">
                <a:solidFill>
                  <a:srgbClr val="C00000"/>
                </a:solidFill>
                <a:latin typeface="Arial Narrow"/>
                <a:cs typeface="Arial Narrow"/>
              </a:rPr>
              <a:t>Justification</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New heating, ventilating, and air conditioning equipment is necessary to provide appropriate temperature conditions for the museum collections stored at this facility (ability to maintain space temperatures at or below 80 degrees in summer and at or above 60 degrees in winter).</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existing equipment (heating and ventilation only) is approximately 30 years old, inefficient, and has reached the end of its useful service life. The southeast overhead door is not insulated and does not seal well.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511" r="-511" b="15984"/>
          <a:stretch/>
        </p:blipFill>
        <p:spPr>
          <a:xfrm>
            <a:off x="5508432" y="2120009"/>
            <a:ext cx="3228178" cy="3616250"/>
          </a:xfrm>
          <a:prstGeom prst="rect">
            <a:avLst/>
          </a:prstGeom>
        </p:spPr>
      </p:pic>
      <p:sp>
        <p:nvSpPr>
          <p:cNvPr id="6" name="TextBox 5">
            <a:extLst>
              <a:ext uri="{FF2B5EF4-FFF2-40B4-BE49-F238E27FC236}">
                <a16:creationId xmlns:a16="http://schemas.microsoft.com/office/drawing/2014/main" id="{955B17FE-E55D-2A4E-AE15-CA5FCBA4424D}"/>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38D22490-8850-D542-96A1-835D40A55984}"/>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14</a:t>
            </a:r>
          </a:p>
        </p:txBody>
      </p:sp>
    </p:spTree>
    <p:extLst>
      <p:ext uri="{BB962C8B-B14F-4D97-AF65-F5344CB8AC3E}">
        <p14:creationId xmlns:p14="http://schemas.microsoft.com/office/powerpoint/2010/main" val="115115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027" y="613315"/>
            <a:ext cx="8320179" cy="1400383"/>
          </a:xfrm>
          <a:prstGeom prst="rect">
            <a:avLst/>
          </a:prstGeom>
          <a:noFill/>
        </p:spPr>
        <p:txBody>
          <a:bodyPr wrap="square" rtlCol="0">
            <a:spAutoFit/>
          </a:bodyPr>
          <a:lstStyle/>
          <a:p>
            <a:r>
              <a:rPr lang="en-US" sz="2800" dirty="0">
                <a:solidFill>
                  <a:srgbClr val="800000"/>
                </a:solidFill>
                <a:latin typeface="Georgia"/>
                <a:cs typeface="Georgia"/>
              </a:rPr>
              <a:t>Lost City Museum</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Upgrade exterior lighting						Type: Renovation</a:t>
            </a:r>
          </a:p>
          <a:p>
            <a:r>
              <a:rPr lang="en-US" sz="1400" dirty="0">
                <a:solidFill>
                  <a:schemeClr val="tx1">
                    <a:lumMod val="50000"/>
                    <a:lumOff val="50000"/>
                  </a:schemeClr>
                </a:solidFill>
                <a:latin typeface="Georgia" panose="02040502050405020303" pitchFamily="18" charset="0"/>
                <a:cs typeface="Arial"/>
              </a:rPr>
              <a:t>SPWD #7434								SPWD estimate: $600,237</a:t>
            </a:r>
          </a:p>
          <a:p>
            <a:r>
              <a:rPr lang="en-US" sz="1400" dirty="0">
                <a:solidFill>
                  <a:schemeClr val="tx1">
                    <a:lumMod val="50000"/>
                    <a:lumOff val="50000"/>
                  </a:schemeClr>
                </a:solidFill>
                <a:latin typeface="Georgia" panose="02040502050405020303" pitchFamily="18" charset="0"/>
                <a:cs typeface="Arial "/>
              </a:rPr>
              <a:t>DTCA Rank: #15</a:t>
            </a:r>
          </a:p>
        </p:txBody>
      </p:sp>
      <p:sp>
        <p:nvSpPr>
          <p:cNvPr id="5" name="TextBox 4"/>
          <p:cNvSpPr txBox="1"/>
          <p:nvPr/>
        </p:nvSpPr>
        <p:spPr>
          <a:xfrm>
            <a:off x="426027" y="2119887"/>
            <a:ext cx="4031673" cy="1184940"/>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Overview</a:t>
            </a:r>
            <a:endParaRPr lang="en-US" b="1" dirty="0">
              <a:solidFill>
                <a:srgbClr val="800000"/>
              </a:solidFill>
              <a:latin typeface="Arial Narrow"/>
              <a:cs typeface="Arial Narrow"/>
            </a:endParaRPr>
          </a:p>
          <a:p>
            <a:r>
              <a:rPr lang="en-US" sz="1200" dirty="0">
                <a:solidFill>
                  <a:schemeClr val="tx1">
                    <a:lumMod val="75000"/>
                    <a:lumOff val="25000"/>
                  </a:schemeClr>
                </a:solidFill>
                <a:latin typeface="Georgia" panose="02040502050405020303" pitchFamily="18" charset="0"/>
              </a:rPr>
              <a:t>This project will add pole mounted area lighting to the facility, and upgrade the existing lighting, which will provide energy efficient LED lighting to replace the existing high-pressure sodium light fixtures.</a:t>
            </a:r>
          </a:p>
        </p:txBody>
      </p:sp>
      <p:sp>
        <p:nvSpPr>
          <p:cNvPr id="10" name="TextBox 9"/>
          <p:cNvSpPr txBox="1"/>
          <p:nvPr/>
        </p:nvSpPr>
        <p:spPr>
          <a:xfrm>
            <a:off x="426027" y="3387436"/>
            <a:ext cx="4603173" cy="2631490"/>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Justification</a:t>
            </a:r>
            <a:endParaRPr lang="en-US" b="1" dirty="0">
              <a:solidFill>
                <a:srgbClr val="800000"/>
              </a:solidFill>
              <a:latin typeface="Arial Narrow"/>
              <a:cs typeface="Arial Narrow"/>
            </a:endParaRP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In addition to the core museum,  there are numerous exterior exhibits and shop buildings.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There is very little light available for the parking lot and picnic areas of this facility. </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staff cannot see if there are people present on the property after dark, which results in possible safety and security issues.</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Evening events are seriously hampered by the lack of adequate lighting.</a:t>
            </a:r>
          </a:p>
          <a:p>
            <a:pPr marL="171450" indent="-171450">
              <a:spcAft>
                <a:spcPts val="300"/>
              </a:spcAft>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existing lighting is orange and makes it difficult to see anything, especially when the staff is called after hours to investigate security alarm issues.</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9833" y="2119887"/>
            <a:ext cx="4034558" cy="3335340"/>
          </a:xfrm>
          <a:prstGeom prst="rect">
            <a:avLst/>
          </a:prstGeom>
        </p:spPr>
      </p:pic>
      <p:sp>
        <p:nvSpPr>
          <p:cNvPr id="9" name="TextBox 8">
            <a:extLst>
              <a:ext uri="{FF2B5EF4-FFF2-40B4-BE49-F238E27FC236}">
                <a16:creationId xmlns:a16="http://schemas.microsoft.com/office/drawing/2014/main" id="{3A1FD5A1-88D9-584B-AB24-A4571F7023B1}"/>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12" name="TextBox 11">
            <a:extLst>
              <a:ext uri="{FF2B5EF4-FFF2-40B4-BE49-F238E27FC236}">
                <a16:creationId xmlns:a16="http://schemas.microsoft.com/office/drawing/2014/main" id="{70BBF567-9A17-8A43-A82D-B410F27C548C}"/>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15</a:t>
            </a:r>
          </a:p>
        </p:txBody>
      </p:sp>
    </p:spTree>
    <p:extLst>
      <p:ext uri="{BB962C8B-B14F-4D97-AF65-F5344CB8AC3E}">
        <p14:creationId xmlns:p14="http://schemas.microsoft.com/office/powerpoint/2010/main" val="128902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636" y="620318"/>
            <a:ext cx="8404749" cy="1446550"/>
          </a:xfrm>
          <a:prstGeom prst="rect">
            <a:avLst/>
          </a:prstGeom>
          <a:noFill/>
        </p:spPr>
        <p:txBody>
          <a:bodyPr wrap="square" rtlCol="0">
            <a:spAutoFit/>
          </a:bodyPr>
          <a:lstStyle/>
          <a:p>
            <a:r>
              <a:rPr lang="en-US" sz="2800" dirty="0">
                <a:solidFill>
                  <a:srgbClr val="800000"/>
                </a:solidFill>
                <a:latin typeface="Georgia"/>
                <a:cs typeface="Georgia"/>
              </a:rPr>
              <a:t>Stewart facility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Old Gym rehabilitation and seismic stabilization		Type: Critical maintenance</a:t>
            </a:r>
          </a:p>
          <a:p>
            <a:r>
              <a:rPr lang="en-US" sz="1400" dirty="0">
                <a:solidFill>
                  <a:schemeClr val="tx1">
                    <a:lumMod val="50000"/>
                    <a:lumOff val="50000"/>
                  </a:schemeClr>
                </a:solidFill>
                <a:latin typeface="Georgia" panose="02040502050405020303" pitchFamily="18" charset="0"/>
                <a:cs typeface="Arial"/>
              </a:rPr>
              <a:t>SPWD #19270									SPWD estimate: $16,970,789</a:t>
            </a:r>
          </a:p>
          <a:p>
            <a:r>
              <a:rPr lang="en-US" sz="1400" dirty="0">
                <a:solidFill>
                  <a:schemeClr val="tx1">
                    <a:lumMod val="50000"/>
                    <a:lumOff val="50000"/>
                  </a:schemeClr>
                </a:solidFill>
                <a:latin typeface="Georgia" panose="02040502050405020303" pitchFamily="18" charset="0"/>
                <a:cs typeface="Arial "/>
              </a:rPr>
              <a:t>DTCA Rank: #16</a:t>
            </a:r>
          </a:p>
        </p:txBody>
      </p:sp>
      <p:sp>
        <p:nvSpPr>
          <p:cNvPr id="7" name="TextBox 6"/>
          <p:cNvSpPr txBox="1"/>
          <p:nvPr/>
        </p:nvSpPr>
        <p:spPr>
          <a:xfrm>
            <a:off x="415636" y="4549773"/>
            <a:ext cx="3734333" cy="1646605"/>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Overview</a:t>
            </a:r>
          </a:p>
          <a:p>
            <a:r>
              <a:rPr lang="en-US" sz="1600" dirty="0">
                <a:solidFill>
                  <a:schemeClr val="tx1">
                    <a:lumMod val="75000"/>
                    <a:lumOff val="25000"/>
                  </a:schemeClr>
                </a:solidFill>
                <a:latin typeface="Georgia" panose="02040502050405020303" pitchFamily="18" charset="0"/>
              </a:rPr>
              <a:t>This project will complete the seismic stabilization and rehabilitation of the Old Gym (Building #20) at the Stewart Facility.</a:t>
            </a:r>
          </a:p>
          <a:p>
            <a:endParaRPr lang="en-US" sz="1600" dirty="0"/>
          </a:p>
        </p:txBody>
      </p:sp>
      <p:sp>
        <p:nvSpPr>
          <p:cNvPr id="11" name="TextBox 10"/>
          <p:cNvSpPr txBox="1"/>
          <p:nvPr/>
        </p:nvSpPr>
        <p:spPr>
          <a:xfrm>
            <a:off x="4684873" y="2175038"/>
            <a:ext cx="4459127" cy="3831818"/>
          </a:xfrm>
          <a:prstGeom prst="rect">
            <a:avLst/>
          </a:prstGeom>
          <a:noFill/>
        </p:spPr>
        <p:txBody>
          <a:bodyPr wrap="square" rtlCol="0">
            <a:spAutoFit/>
          </a:bodyPr>
          <a:lstStyle/>
          <a:p>
            <a:pPr>
              <a:spcAft>
                <a:spcPts val="600"/>
              </a:spcAft>
            </a:pPr>
            <a:r>
              <a:rPr lang="en-US" sz="1400" b="1" dirty="0">
                <a:solidFill>
                  <a:srgbClr val="800000"/>
                </a:solidFill>
                <a:latin typeface="Georgia" panose="02040502050405020303" pitchFamily="18" charset="0"/>
                <a:cs typeface="Arial Narrow"/>
              </a:rPr>
              <a:t>Justification</a:t>
            </a:r>
          </a:p>
          <a:p>
            <a:r>
              <a:rPr lang="en-US" sz="1400" dirty="0">
                <a:solidFill>
                  <a:schemeClr val="tx1">
                    <a:lumMod val="75000"/>
                    <a:lumOff val="25000"/>
                  </a:schemeClr>
                </a:solidFill>
                <a:latin typeface="Georgia" panose="02040502050405020303" pitchFamily="18" charset="0"/>
              </a:rPr>
              <a:t>The Stewart Indian School Master Plan designates Building #20 as a flexible meeting space for conferences, community events, and gatherings. This use provides a potential revenue stream for the sustainability of the Stewart Indian School Living Legacy initiative underway at Stewart Indian School. The Old gym, built in 1938, is the heart of the campus and has been identified by the Stewart Master Plan Team as an integral part of telling the story of the Stewart Indian School athletic program. This project is a continuation of SPWD project number 17-C09, which provided a new roof and seismic stabilization of the roof.  This project addresses the seismic deficiencies in the remainder of the building. This project was requested in the 2019 CIP.</a:t>
            </a:r>
          </a:p>
          <a:p>
            <a:endParaRPr lang="en-US" sz="1400" dirty="0">
              <a:latin typeface="Georgia" panose="02040502050405020303" pitchFamily="18" charset="0"/>
            </a:endParaRPr>
          </a:p>
        </p:txBody>
      </p:sp>
      <p:sp>
        <p:nvSpPr>
          <p:cNvPr id="8" name="TextBox 7">
            <a:extLst>
              <a:ext uri="{FF2B5EF4-FFF2-40B4-BE49-F238E27FC236}">
                <a16:creationId xmlns:a16="http://schemas.microsoft.com/office/drawing/2014/main" id="{7D588B04-DE71-5F47-8DF5-6C3D9FB4A1B9}"/>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10" name="TextBox 9">
            <a:extLst>
              <a:ext uri="{FF2B5EF4-FFF2-40B4-BE49-F238E27FC236}">
                <a16:creationId xmlns:a16="http://schemas.microsoft.com/office/drawing/2014/main" id="{1162B9F9-1E2F-9448-AB32-D7A2917B99E5}"/>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16</a:t>
            </a:r>
          </a:p>
        </p:txBody>
      </p:sp>
      <p:pic>
        <p:nvPicPr>
          <p:cNvPr id="3" name="Picture 2" descr="A group of people standing in front of a brick building&#10;&#10;Description automatically generated">
            <a:extLst>
              <a:ext uri="{FF2B5EF4-FFF2-40B4-BE49-F238E27FC236}">
                <a16:creationId xmlns:a16="http://schemas.microsoft.com/office/drawing/2014/main" id="{8BBBE67B-9642-467D-8F14-BE0179FE68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967" y="2101183"/>
            <a:ext cx="3241633" cy="2431225"/>
          </a:xfrm>
          <a:prstGeom prst="rect">
            <a:avLst/>
          </a:prstGeom>
        </p:spPr>
      </p:pic>
    </p:spTree>
    <p:extLst>
      <p:ext uri="{BB962C8B-B14F-4D97-AF65-F5344CB8AC3E}">
        <p14:creationId xmlns:p14="http://schemas.microsoft.com/office/powerpoint/2010/main" val="158383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B0E1DA-6FFD-E746-85C9-05C1F65F13D2}"/>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17</a:t>
            </a:r>
          </a:p>
        </p:txBody>
      </p:sp>
      <p:sp>
        <p:nvSpPr>
          <p:cNvPr id="3" name="TextBox 2">
            <a:extLst>
              <a:ext uri="{FF2B5EF4-FFF2-40B4-BE49-F238E27FC236}">
                <a16:creationId xmlns:a16="http://schemas.microsoft.com/office/drawing/2014/main" id="{8F2A6871-B47D-0C4D-9450-AA75F1EFC20A}"/>
              </a:ext>
            </a:extLst>
          </p:cNvPr>
          <p:cNvSpPr txBox="1"/>
          <p:nvPr/>
        </p:nvSpPr>
        <p:spPr>
          <a:xfrm>
            <a:off x="155864" y="16107"/>
            <a:ext cx="4232366" cy="369332"/>
          </a:xfrm>
          <a:prstGeom prst="rect">
            <a:avLst/>
          </a:prstGeom>
          <a:noFill/>
        </p:spPr>
        <p:txBody>
          <a:bodyPr wrap="square" rtlCol="0">
            <a:spAutoFit/>
          </a:bodyPr>
          <a:lstStyle/>
          <a:p>
            <a:r>
              <a:rPr lang="en-US" b="1" cap="small" dirty="0" err="1">
                <a:solidFill>
                  <a:schemeClr val="bg1"/>
                </a:solidFill>
                <a:latin typeface="Arial" panose="020B0604020202020204" pitchFamily="34" charset="0"/>
                <a:cs typeface="Arial" panose="020B0604020202020204" pitchFamily="34" charset="0"/>
              </a:rPr>
              <a:t>nevada</a:t>
            </a:r>
            <a:r>
              <a:rPr lang="en-US" b="1" cap="small" dirty="0">
                <a:solidFill>
                  <a:schemeClr val="bg1"/>
                </a:solidFill>
                <a:latin typeface="Arial" panose="020B0604020202020204" pitchFamily="34" charset="0"/>
                <a:cs typeface="Arial" panose="020B0604020202020204" pitchFamily="34" charset="0"/>
              </a:rPr>
              <a:t> </a:t>
            </a:r>
            <a:r>
              <a:rPr lang="en-US" b="1" cap="small" dirty="0" err="1">
                <a:solidFill>
                  <a:schemeClr val="bg1"/>
                </a:solidFill>
                <a:latin typeface="Arial" panose="020B0604020202020204" pitchFamily="34" charset="0"/>
                <a:cs typeface="Arial" panose="020B0604020202020204" pitchFamily="34" charset="0"/>
              </a:rPr>
              <a:t>indian</a:t>
            </a:r>
            <a:r>
              <a:rPr lang="en-US" b="1" cap="small" dirty="0">
                <a:solidFill>
                  <a:schemeClr val="bg1"/>
                </a:solidFill>
                <a:latin typeface="Arial" panose="020B0604020202020204" pitchFamily="34" charset="0"/>
                <a:cs typeface="Arial" panose="020B0604020202020204" pitchFamily="34" charset="0"/>
              </a:rPr>
              <a:t> commission</a:t>
            </a:r>
          </a:p>
        </p:txBody>
      </p:sp>
      <p:sp>
        <p:nvSpPr>
          <p:cNvPr id="4" name="TextBox 3">
            <a:extLst>
              <a:ext uri="{FF2B5EF4-FFF2-40B4-BE49-F238E27FC236}">
                <a16:creationId xmlns:a16="http://schemas.microsoft.com/office/drawing/2014/main" id="{95613FDA-BEAD-BF47-9538-9115EF36D31B}"/>
              </a:ext>
            </a:extLst>
          </p:cNvPr>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Stewart Indian School</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Advance Planning — Auditorium Building Rehabilitation	Type: Renovation</a:t>
            </a:r>
          </a:p>
          <a:p>
            <a:r>
              <a:rPr lang="en-US" sz="1400" dirty="0">
                <a:solidFill>
                  <a:schemeClr val="tx1">
                    <a:lumMod val="50000"/>
                    <a:lumOff val="50000"/>
                  </a:schemeClr>
                </a:solidFill>
                <a:latin typeface="Georgia" panose="02040502050405020303" pitchFamily="18" charset="0"/>
                <a:cs typeface="Arial"/>
              </a:rPr>
              <a:t>SPWD #21237										SPWD estimate: $1,602,951</a:t>
            </a:r>
          </a:p>
          <a:p>
            <a:r>
              <a:rPr lang="en-US" sz="1400" dirty="0">
                <a:solidFill>
                  <a:schemeClr val="tx1">
                    <a:lumMod val="50000"/>
                    <a:lumOff val="50000"/>
                  </a:schemeClr>
                </a:solidFill>
                <a:latin typeface="Georgia" panose="02040502050405020303" pitchFamily="18" charset="0"/>
                <a:cs typeface="Arial "/>
              </a:rPr>
              <a:t>DTCA Rank: #17								</a:t>
            </a:r>
          </a:p>
        </p:txBody>
      </p:sp>
      <p:sp>
        <p:nvSpPr>
          <p:cNvPr id="5" name="TextBox 4">
            <a:extLst>
              <a:ext uri="{FF2B5EF4-FFF2-40B4-BE49-F238E27FC236}">
                <a16:creationId xmlns:a16="http://schemas.microsoft.com/office/drawing/2014/main" id="{0750B510-196A-AE47-8936-D362E99B12FB}"/>
              </a:ext>
            </a:extLst>
          </p:cNvPr>
          <p:cNvSpPr txBox="1"/>
          <p:nvPr/>
        </p:nvSpPr>
        <p:spPr>
          <a:xfrm>
            <a:off x="715008" y="2120288"/>
            <a:ext cx="3700172" cy="1600438"/>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Overview</a:t>
            </a:r>
            <a:endParaRPr lang="en-US" sz="1400" b="1" dirty="0">
              <a:solidFill>
                <a:schemeClr val="tx1">
                  <a:lumMod val="75000"/>
                  <a:lumOff val="25000"/>
                </a:schemeClr>
              </a:solidFill>
              <a:latin typeface="Georgia" panose="02040502050405020303" pitchFamily="18" charset="0"/>
              <a:cs typeface="Arial Narrow"/>
            </a:endParaRPr>
          </a:p>
          <a:p>
            <a:r>
              <a:rPr lang="en-US" sz="1400" dirty="0">
                <a:latin typeface="Georgia" panose="02040502050405020303" pitchFamily="18" charset="0"/>
              </a:rPr>
              <a:t>This project will complete the design through construction documents for the Auditorium Building (#90) at the former Stewart Indian School. This project will plan the rehabilitation of the 4,930 square foot auditorium.</a:t>
            </a:r>
          </a:p>
        </p:txBody>
      </p:sp>
      <p:sp>
        <p:nvSpPr>
          <p:cNvPr id="6" name="TextBox 5">
            <a:extLst>
              <a:ext uri="{FF2B5EF4-FFF2-40B4-BE49-F238E27FC236}">
                <a16:creationId xmlns:a16="http://schemas.microsoft.com/office/drawing/2014/main" id="{6AC08F9A-DFAF-F046-8E6C-5F63C2869A87}"/>
              </a:ext>
            </a:extLst>
          </p:cNvPr>
          <p:cNvSpPr txBox="1"/>
          <p:nvPr/>
        </p:nvSpPr>
        <p:spPr>
          <a:xfrm>
            <a:off x="668031" y="4011781"/>
            <a:ext cx="7807938" cy="2031325"/>
          </a:xfrm>
          <a:prstGeom prst="rect">
            <a:avLst/>
          </a:prstGeom>
          <a:noFill/>
        </p:spPr>
        <p:txBody>
          <a:bodyPr wrap="square" rtlCol="0">
            <a:spAutoFit/>
          </a:bodyPr>
          <a:lstStyle/>
          <a:p>
            <a:r>
              <a:rPr lang="en-US" sz="1400" b="1" dirty="0">
                <a:solidFill>
                  <a:srgbClr val="800000"/>
                </a:solidFill>
                <a:latin typeface="Georgia" panose="02040502050405020303" pitchFamily="18" charset="0"/>
                <a:cs typeface="Arial Narrow"/>
              </a:rPr>
              <a:t>Justification</a:t>
            </a:r>
          </a:p>
          <a:p>
            <a:endParaRPr lang="en-US" sz="1400" b="1" dirty="0">
              <a:solidFill>
                <a:srgbClr val="800000"/>
              </a:solidFill>
              <a:latin typeface="Georgia" panose="02040502050405020303" pitchFamily="18" charset="0"/>
              <a:cs typeface="Arial Narrow"/>
            </a:endParaRPr>
          </a:p>
          <a:p>
            <a:r>
              <a:rPr lang="en-US" sz="1400" dirty="0">
                <a:latin typeface="Georgia" panose="02040502050405020303" pitchFamily="18" charset="0"/>
              </a:rPr>
              <a:t>The Auditorium, built in 1925, has been identified in both the Stewart Indian School Landscape Preservation Plan (2007) and the Stewart Master Plan (2018) as a significant building to the history of the Stewart Indian School campus and a priority for rehabilitation. The City of Carson City in their recent strategic planning meeting identified a need for renting such a small performing arts space at Stewart for plays and small performances like poetry readings or musical events. </a:t>
            </a:r>
          </a:p>
          <a:p>
            <a:endParaRPr lang="en-US" sz="1400" b="1" dirty="0">
              <a:solidFill>
                <a:srgbClr val="800000"/>
              </a:solidFill>
              <a:latin typeface="Georgia" panose="02040502050405020303" pitchFamily="18" charset="0"/>
              <a:cs typeface="Arial Narrow"/>
            </a:endParaRPr>
          </a:p>
        </p:txBody>
      </p:sp>
      <p:pic>
        <p:nvPicPr>
          <p:cNvPr id="8" name="Picture 7" descr="A large brick building with grass in front of a house&#10;&#10;Description automatically generated">
            <a:extLst>
              <a:ext uri="{FF2B5EF4-FFF2-40B4-BE49-F238E27FC236}">
                <a16:creationId xmlns:a16="http://schemas.microsoft.com/office/drawing/2014/main" id="{E552BC05-F83C-4541-B0F9-2045893007E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51218" y="1945278"/>
            <a:ext cx="3810775" cy="2387852"/>
          </a:xfrm>
          <a:prstGeom prst="rect">
            <a:avLst/>
          </a:prstGeom>
        </p:spPr>
      </p:pic>
    </p:spTree>
    <p:extLst>
      <p:ext uri="{BB962C8B-B14F-4D97-AF65-F5344CB8AC3E}">
        <p14:creationId xmlns:p14="http://schemas.microsoft.com/office/powerpoint/2010/main" val="298355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151" y="635853"/>
            <a:ext cx="8413697" cy="1400383"/>
          </a:xfrm>
          <a:prstGeom prst="rect">
            <a:avLst/>
          </a:prstGeom>
          <a:noFill/>
        </p:spPr>
        <p:txBody>
          <a:bodyPr wrap="square" rtlCol="0">
            <a:spAutoFit/>
          </a:bodyPr>
          <a:lstStyle/>
          <a:p>
            <a:r>
              <a:rPr lang="en-US" sz="2800" dirty="0">
                <a:solidFill>
                  <a:srgbClr val="800000"/>
                </a:solidFill>
                <a:latin typeface="Georgia"/>
                <a:cs typeface="Georgia"/>
              </a:rPr>
              <a:t>Nevada State Museum Carson City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Event Hall Addition							Type: New Construction</a:t>
            </a:r>
          </a:p>
          <a:p>
            <a:r>
              <a:rPr lang="en-US" sz="1400" dirty="0">
                <a:solidFill>
                  <a:schemeClr val="tx1">
                    <a:lumMod val="50000"/>
                    <a:lumOff val="50000"/>
                  </a:schemeClr>
                </a:solidFill>
                <a:latin typeface="Georgia" panose="02040502050405020303" pitchFamily="18" charset="0"/>
                <a:cs typeface="Arial"/>
              </a:rPr>
              <a:t>SPWD #19164								SPWD estimate: $2,832,810</a:t>
            </a:r>
          </a:p>
          <a:p>
            <a:r>
              <a:rPr lang="en-US" sz="1400" dirty="0">
                <a:solidFill>
                  <a:schemeClr val="tx1">
                    <a:lumMod val="50000"/>
                    <a:lumOff val="50000"/>
                  </a:schemeClr>
                </a:solidFill>
                <a:latin typeface="Georgia" panose="02040502050405020303" pitchFamily="18" charset="0"/>
                <a:cs typeface="Arial "/>
              </a:rPr>
              <a:t>DTCA Rank: #18</a:t>
            </a:r>
          </a:p>
        </p:txBody>
      </p:sp>
      <p:sp>
        <p:nvSpPr>
          <p:cNvPr id="5" name="TextBox 4"/>
          <p:cNvSpPr txBox="1"/>
          <p:nvPr/>
        </p:nvSpPr>
        <p:spPr>
          <a:xfrm>
            <a:off x="365759" y="2125231"/>
            <a:ext cx="4372495" cy="2231380"/>
          </a:xfrm>
          <a:prstGeom prst="rect">
            <a:avLst/>
          </a:prstGeom>
          <a:noFill/>
        </p:spPr>
        <p:txBody>
          <a:bodyPr wrap="square" rtlCol="0">
            <a:spAutoFit/>
          </a:bodyPr>
          <a:lstStyle/>
          <a:p>
            <a:pPr>
              <a:spcBef>
                <a:spcPts val="600"/>
              </a:spcBef>
            </a:pPr>
            <a:r>
              <a:rPr lang="en-US" sz="1600" b="1" dirty="0">
                <a:solidFill>
                  <a:schemeClr val="tx1">
                    <a:lumMod val="75000"/>
                    <a:lumOff val="25000"/>
                  </a:schemeClr>
                </a:solidFill>
                <a:latin typeface="Arial Narrow"/>
                <a:cs typeface="Arial Narrow"/>
              </a:rPr>
              <a:t>Overview</a:t>
            </a:r>
            <a:endParaRPr lang="en-US" b="1" dirty="0">
              <a:solidFill>
                <a:schemeClr val="tx1">
                  <a:lumMod val="75000"/>
                  <a:lumOff val="25000"/>
                </a:schemeClr>
              </a:solidFill>
              <a:latin typeface="Arial Narrow"/>
              <a:cs typeface="Arial Narrow"/>
            </a:endParaRP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Design through construction of a 3,000 sf, 180-seat event hall addition to the Nevada State Museum. </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Event Hall will include a lecture/assembly room, serving kitchen, storage, and modern technology including A/V and lighting systems. </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Technology will support lectures with presentation materials, cultural programs that include music and dance, and enough space to move outdoor events inside during inclement weather.</a:t>
            </a:r>
          </a:p>
        </p:txBody>
      </p:sp>
      <p:sp>
        <p:nvSpPr>
          <p:cNvPr id="10" name="TextBox 9"/>
          <p:cNvSpPr txBox="1"/>
          <p:nvPr/>
        </p:nvSpPr>
        <p:spPr>
          <a:xfrm>
            <a:off x="365151" y="4640653"/>
            <a:ext cx="8134613" cy="1338828"/>
          </a:xfrm>
          <a:prstGeom prst="rect">
            <a:avLst/>
          </a:prstGeom>
          <a:noFill/>
        </p:spPr>
        <p:txBody>
          <a:bodyPr wrap="square" rtlCol="0">
            <a:spAutoFit/>
          </a:bodyPr>
          <a:lstStyle/>
          <a:p>
            <a:pPr>
              <a:spcBef>
                <a:spcPts val="600"/>
              </a:spcBef>
            </a:pPr>
            <a:r>
              <a:rPr lang="en-US" sz="1600" b="1" dirty="0">
                <a:solidFill>
                  <a:schemeClr val="tx1">
                    <a:lumMod val="75000"/>
                    <a:lumOff val="25000"/>
                  </a:schemeClr>
                </a:solidFill>
                <a:latin typeface="Arial Narrow"/>
                <a:cs typeface="Arial Narrow"/>
              </a:rPr>
              <a:t>Justification</a:t>
            </a:r>
            <a:endParaRPr lang="en-US" b="1" dirty="0">
              <a:solidFill>
                <a:schemeClr val="tx1">
                  <a:lumMod val="75000"/>
                  <a:lumOff val="25000"/>
                </a:schemeClr>
              </a:solidFill>
              <a:latin typeface="Arial Narrow"/>
              <a:cs typeface="Arial Narrow"/>
            </a:endParaRP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museum does not currently have appropriate or adequate space for lectures and events.</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default gallery space used for these types of programs seats a maximum of 85 people. Offered programs quickly reach capacity requiring the museum to limit attendance.</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default space is also not optimal for all events due to its configuration and location inside the museum.</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6824" y="2080733"/>
            <a:ext cx="4044800" cy="2696533"/>
          </a:xfrm>
          <a:prstGeom prst="rect">
            <a:avLst/>
          </a:prstGeom>
        </p:spPr>
      </p:pic>
      <p:sp>
        <p:nvSpPr>
          <p:cNvPr id="6" name="TextBox 5">
            <a:extLst>
              <a:ext uri="{FF2B5EF4-FFF2-40B4-BE49-F238E27FC236}">
                <a16:creationId xmlns:a16="http://schemas.microsoft.com/office/drawing/2014/main" id="{6BE9E361-3BEE-284A-BDB2-B95AE62C2975}"/>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22AB82A9-6ED8-B841-9F9F-813674BA2496}"/>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18</a:t>
            </a:r>
          </a:p>
        </p:txBody>
      </p:sp>
    </p:spTree>
    <p:extLst>
      <p:ext uri="{BB962C8B-B14F-4D97-AF65-F5344CB8AC3E}">
        <p14:creationId xmlns:p14="http://schemas.microsoft.com/office/powerpoint/2010/main" val="144793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636" y="613315"/>
            <a:ext cx="8372134" cy="1569660"/>
          </a:xfrm>
          <a:prstGeom prst="rect">
            <a:avLst/>
          </a:prstGeom>
          <a:noFill/>
        </p:spPr>
        <p:txBody>
          <a:bodyPr wrap="square" rtlCol="0">
            <a:spAutoFit/>
          </a:bodyPr>
          <a:lstStyle/>
          <a:p>
            <a:r>
              <a:rPr lang="en-US" sz="2800" dirty="0">
                <a:solidFill>
                  <a:srgbClr val="800000"/>
                </a:solidFill>
                <a:latin typeface="Georgia"/>
                <a:cs typeface="Georgia"/>
              </a:rPr>
              <a:t>Nevada State Museum, Las Vegas</a:t>
            </a:r>
          </a:p>
          <a:p>
            <a:r>
              <a:rPr lang="en-US" sz="2000" b="1" dirty="0">
                <a:solidFill>
                  <a:srgbClr val="800000"/>
                </a:solidFill>
              </a:rPr>
              <a:t>Install and upgrade lighting, surveillance </a:t>
            </a:r>
          </a:p>
          <a:p>
            <a:r>
              <a:rPr lang="en-US" sz="2000" b="1" dirty="0">
                <a:solidFill>
                  <a:srgbClr val="800000"/>
                </a:solidFill>
              </a:rPr>
              <a:t>and alarm systems </a:t>
            </a:r>
            <a:r>
              <a:rPr lang="en-US" sz="1500" b="1" dirty="0">
                <a:solidFill>
                  <a:schemeClr val="tx1">
                    <a:lumMod val="65000"/>
                    <a:lumOff val="35000"/>
                  </a:schemeClr>
                </a:solidFill>
                <a:latin typeface="Arial"/>
                <a:cs typeface="Arial"/>
              </a:rPr>
              <a:t>						Type: Critical Maintenance</a:t>
            </a:r>
          </a:p>
          <a:p>
            <a:r>
              <a:rPr lang="en-US" sz="1400" dirty="0">
                <a:solidFill>
                  <a:schemeClr val="tx1">
                    <a:lumMod val="50000"/>
                    <a:lumOff val="50000"/>
                  </a:schemeClr>
                </a:solidFill>
                <a:latin typeface="Georgia" panose="02040502050405020303" pitchFamily="18" charset="0"/>
                <a:cs typeface="Arial"/>
              </a:rPr>
              <a:t>SPWD #7094								SPWD estimate: $213,510</a:t>
            </a:r>
          </a:p>
          <a:p>
            <a:r>
              <a:rPr lang="en-US" sz="1400" dirty="0">
                <a:solidFill>
                  <a:schemeClr val="tx1">
                    <a:lumMod val="50000"/>
                    <a:lumOff val="50000"/>
                  </a:schemeClr>
                </a:solidFill>
                <a:latin typeface="Georgia" panose="02040502050405020303" pitchFamily="18" charset="0"/>
                <a:cs typeface="Arial "/>
              </a:rPr>
              <a:t>DTCA Rank: #19</a:t>
            </a:r>
          </a:p>
        </p:txBody>
      </p:sp>
      <p:sp>
        <p:nvSpPr>
          <p:cNvPr id="5" name="TextBox 4"/>
          <p:cNvSpPr txBox="1"/>
          <p:nvPr/>
        </p:nvSpPr>
        <p:spPr>
          <a:xfrm>
            <a:off x="155864" y="2144190"/>
            <a:ext cx="8631906" cy="1815882"/>
          </a:xfrm>
          <a:prstGeom prst="rect">
            <a:avLst/>
          </a:prstGeom>
          <a:noFill/>
        </p:spPr>
        <p:txBody>
          <a:bodyPr wrap="square" rtlCol="0">
            <a:spAutoFit/>
          </a:bodyPr>
          <a:lstStyle/>
          <a:p>
            <a:r>
              <a:rPr lang="en-US" sz="1600" b="1" dirty="0">
                <a:solidFill>
                  <a:srgbClr val="C00000"/>
                </a:solidFill>
                <a:latin typeface="Georgia" panose="02040502050405020303" pitchFamily="18" charset="0"/>
                <a:cs typeface="Arial Narrow"/>
              </a:rPr>
              <a:t>Overview</a:t>
            </a:r>
            <a:endParaRPr lang="en-US" b="1" dirty="0">
              <a:solidFill>
                <a:srgbClr val="C00000"/>
              </a:solidFill>
              <a:latin typeface="Georgia" panose="02040502050405020303" pitchFamily="18" charset="0"/>
              <a:cs typeface="Arial Narrow"/>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Museum constructed 2007-2009, opened in 2011</a:t>
            </a:r>
          </a:p>
          <a:p>
            <a:pPr marL="285750" indent="-285750">
              <a:buFont typeface="Arial" panose="020B0604020202020204" pitchFamily="34" charset="0"/>
              <a:buChar char="•"/>
            </a:pPr>
            <a:endParaRPr lang="en-US" sz="12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Lighting control system is complex and critical to safety and delivery of public program. Lighting controller is obsolete and parts and upgrades no longer available</a:t>
            </a:r>
          </a:p>
          <a:p>
            <a:pPr lvl="0"/>
            <a:endParaRPr lang="en-US" sz="12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Lack of building security and intrusion alarm increase risk of loss and threatens reaccreditation</a:t>
            </a:r>
          </a:p>
          <a:p>
            <a:pPr marL="285750" indent="-285750">
              <a:buFont typeface="Arial" panose="020B0604020202020204" pitchFamily="34" charset="0"/>
              <a:buChar char="•"/>
            </a:pPr>
            <a:endParaRPr lang="en-US" sz="12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Existing video surveillance system does not adequately meet needs</a:t>
            </a:r>
          </a:p>
        </p:txBody>
      </p:sp>
      <p:sp>
        <p:nvSpPr>
          <p:cNvPr id="10" name="TextBox 9"/>
          <p:cNvSpPr txBox="1"/>
          <p:nvPr/>
        </p:nvSpPr>
        <p:spPr>
          <a:xfrm>
            <a:off x="2655377" y="4026239"/>
            <a:ext cx="6132393" cy="2092881"/>
          </a:xfrm>
          <a:prstGeom prst="rect">
            <a:avLst/>
          </a:prstGeom>
          <a:noFill/>
        </p:spPr>
        <p:txBody>
          <a:bodyPr wrap="square" rtlCol="0">
            <a:spAutoFit/>
          </a:bodyPr>
          <a:lstStyle/>
          <a:p>
            <a:r>
              <a:rPr lang="en-US" sz="1600" b="1" dirty="0">
                <a:solidFill>
                  <a:srgbClr val="C00000"/>
                </a:solidFill>
                <a:latin typeface="Georgia" panose="02040502050405020303" pitchFamily="18" charset="0"/>
                <a:cs typeface="Arial Narrow"/>
              </a:rPr>
              <a:t>Justification</a:t>
            </a:r>
          </a:p>
          <a:p>
            <a:endParaRPr lang="en-US" b="1" dirty="0">
              <a:solidFill>
                <a:srgbClr val="C00000"/>
              </a:solidFill>
              <a:latin typeface="Georgia" panose="02040502050405020303" pitchFamily="18" charset="0"/>
              <a:cs typeface="Arial Narrow"/>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Reliable lighting controller necessary  to manage the complex nature of building and multiple uses (exhibit galleries, classrooms, storage and maintenance areas)</a:t>
            </a:r>
          </a:p>
          <a:p>
            <a:pPr lvl="0"/>
            <a:endParaRPr lang="en-US" sz="12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Intrusion alarm on 20 exterior doors crucial to safe-keeping facility, exhibits and museum collections</a:t>
            </a:r>
          </a:p>
          <a:p>
            <a:pPr lvl="0"/>
            <a:endParaRPr lang="en-US" sz="12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With limited security staff, a vibrant and comprehensive video surveillance system, with recording capability is critical</a:t>
            </a:r>
          </a:p>
        </p:txBody>
      </p:sp>
      <p:sp>
        <p:nvSpPr>
          <p:cNvPr id="6" name="TextBox 5">
            <a:extLst>
              <a:ext uri="{FF2B5EF4-FFF2-40B4-BE49-F238E27FC236}">
                <a16:creationId xmlns:a16="http://schemas.microsoft.com/office/drawing/2014/main" id="{67AE6B4F-D020-DE4C-9E5A-F4A45897A1E0}"/>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B5D51399-1427-964B-A925-171CE5EEE9CF}"/>
              </a:ext>
            </a:extLst>
          </p:cNvPr>
          <p:cNvSpPr txBox="1"/>
          <p:nvPr/>
        </p:nvSpPr>
        <p:spPr>
          <a:xfrm>
            <a:off x="4415180" y="6348846"/>
            <a:ext cx="418704" cy="369332"/>
          </a:xfrm>
          <a:prstGeom prst="rect">
            <a:avLst/>
          </a:prstGeom>
          <a:noFill/>
        </p:spPr>
        <p:txBody>
          <a:bodyPr wrap="none" rtlCol="0">
            <a:spAutoFit/>
          </a:bodyPr>
          <a:lstStyle/>
          <a:p>
            <a:pPr algn="ctr"/>
            <a:r>
              <a:rPr lang="en-US" dirty="0">
                <a:solidFill>
                  <a:schemeClr val="bg1"/>
                </a:solidFill>
              </a:rPr>
              <a:t>10</a:t>
            </a:r>
          </a:p>
        </p:txBody>
      </p:sp>
      <p:pic>
        <p:nvPicPr>
          <p:cNvPr id="9" name="Picture 8">
            <a:extLst>
              <a:ext uri="{FF2B5EF4-FFF2-40B4-BE49-F238E27FC236}">
                <a16:creationId xmlns:a16="http://schemas.microsoft.com/office/drawing/2014/main" id="{D3B02F44-1FFC-45C0-B89C-6A3027D143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579"/>
          <a:stretch/>
        </p:blipFill>
        <p:spPr>
          <a:xfrm>
            <a:off x="340579" y="4065560"/>
            <a:ext cx="2220775" cy="1927277"/>
          </a:xfrm>
          <a:prstGeom prst="rect">
            <a:avLst/>
          </a:prstGeom>
        </p:spPr>
      </p:pic>
    </p:spTree>
    <p:extLst>
      <p:ext uri="{BB962C8B-B14F-4D97-AF65-F5344CB8AC3E}">
        <p14:creationId xmlns:p14="http://schemas.microsoft.com/office/powerpoint/2010/main" val="43191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F8D88B-8E43-6A4A-9F27-0BB2E58B4142}"/>
              </a:ext>
            </a:extLst>
          </p:cNvPr>
          <p:cNvSpPr txBox="1"/>
          <p:nvPr/>
        </p:nvSpPr>
        <p:spPr>
          <a:xfrm>
            <a:off x="550717" y="1004724"/>
            <a:ext cx="3429000" cy="1200329"/>
          </a:xfrm>
          <a:prstGeom prst="rect">
            <a:avLst/>
          </a:prstGeom>
          <a:noFill/>
        </p:spPr>
        <p:txBody>
          <a:bodyPr wrap="square" rtlCol="0">
            <a:spAutoFit/>
          </a:bodyPr>
          <a:lstStyle/>
          <a:p>
            <a:r>
              <a:rPr lang="en-US" sz="3600" dirty="0">
                <a:solidFill>
                  <a:srgbClr val="800000"/>
                </a:solidFill>
                <a:latin typeface="Georgia"/>
                <a:cs typeface="Georgia"/>
              </a:rPr>
              <a:t>Nevada Indian Commission</a:t>
            </a:r>
          </a:p>
        </p:txBody>
      </p:sp>
      <p:sp>
        <p:nvSpPr>
          <p:cNvPr id="3" name="TextBox 2">
            <a:extLst>
              <a:ext uri="{FF2B5EF4-FFF2-40B4-BE49-F238E27FC236}">
                <a16:creationId xmlns:a16="http://schemas.microsoft.com/office/drawing/2014/main" id="{B9E59DDC-C016-3E44-95AD-53C377235EAB}"/>
              </a:ext>
            </a:extLst>
          </p:cNvPr>
          <p:cNvSpPr txBox="1"/>
          <p:nvPr/>
        </p:nvSpPr>
        <p:spPr>
          <a:xfrm>
            <a:off x="550717" y="2348346"/>
            <a:ext cx="4021283" cy="2638415"/>
          </a:xfrm>
          <a:prstGeom prst="rect">
            <a:avLst/>
          </a:prstGeom>
          <a:noFill/>
        </p:spPr>
        <p:txBody>
          <a:bodyPr wrap="square" rtlCol="0">
            <a:spAutoFit/>
          </a:bodyPr>
          <a:lstStyle/>
          <a:p>
            <a:pPr>
              <a:lnSpc>
                <a:spcPct val="150000"/>
              </a:lnSpc>
            </a:pPr>
            <a:r>
              <a:rPr lang="en-US" sz="1400" dirty="0">
                <a:solidFill>
                  <a:schemeClr val="tx1">
                    <a:lumMod val="75000"/>
                    <a:lumOff val="25000"/>
                  </a:schemeClr>
                </a:solidFill>
                <a:latin typeface="Georgia" panose="02040502050405020303" pitchFamily="18" charset="0"/>
              </a:rPr>
              <a:t>The mission of the Nevada Indian Commission is to ensure the well-being of American Indian and Alaska Native citizens statewide through development and enhancement of the government-to-government relationship between the State of Nevada and Indian Tribes and through education for a greater cultural understanding of the State’s first citizens.</a:t>
            </a:r>
          </a:p>
        </p:txBody>
      </p:sp>
      <p:pic>
        <p:nvPicPr>
          <p:cNvPr id="5" name="Picture 4">
            <a:extLst>
              <a:ext uri="{FF2B5EF4-FFF2-40B4-BE49-F238E27FC236}">
                <a16:creationId xmlns:a16="http://schemas.microsoft.com/office/drawing/2014/main" id="{BEFA4266-CFCF-C24C-8899-7D7F0471D1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4532" y="1733389"/>
            <a:ext cx="4519468" cy="3391222"/>
          </a:xfrm>
          <a:prstGeom prst="rect">
            <a:avLst/>
          </a:prstGeom>
        </p:spPr>
      </p:pic>
    </p:spTree>
    <p:extLst>
      <p:ext uri="{BB962C8B-B14F-4D97-AF65-F5344CB8AC3E}">
        <p14:creationId xmlns:p14="http://schemas.microsoft.com/office/powerpoint/2010/main" val="279387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4D7A0-F2DF-2F4D-B018-DDB06F00FC56}"/>
              </a:ext>
            </a:extLst>
          </p:cNvPr>
          <p:cNvSpPr txBox="1"/>
          <p:nvPr/>
        </p:nvSpPr>
        <p:spPr>
          <a:xfrm>
            <a:off x="550717" y="1004724"/>
            <a:ext cx="3429000" cy="1200329"/>
          </a:xfrm>
          <a:prstGeom prst="rect">
            <a:avLst/>
          </a:prstGeom>
          <a:noFill/>
        </p:spPr>
        <p:txBody>
          <a:bodyPr wrap="square" rtlCol="0">
            <a:spAutoFit/>
          </a:bodyPr>
          <a:lstStyle/>
          <a:p>
            <a:r>
              <a:rPr lang="en-US" sz="3600" dirty="0">
                <a:solidFill>
                  <a:srgbClr val="800000"/>
                </a:solidFill>
                <a:latin typeface="Georgia"/>
                <a:cs typeface="Georgia"/>
              </a:rPr>
              <a:t>Stewart Living Legacy</a:t>
            </a:r>
          </a:p>
        </p:txBody>
      </p:sp>
      <p:sp>
        <p:nvSpPr>
          <p:cNvPr id="3" name="TextBox 2">
            <a:extLst>
              <a:ext uri="{FF2B5EF4-FFF2-40B4-BE49-F238E27FC236}">
                <a16:creationId xmlns:a16="http://schemas.microsoft.com/office/drawing/2014/main" id="{79041730-F4F1-D244-93EC-AA16A4FF96A7}"/>
              </a:ext>
            </a:extLst>
          </p:cNvPr>
          <p:cNvSpPr txBox="1"/>
          <p:nvPr/>
        </p:nvSpPr>
        <p:spPr>
          <a:xfrm>
            <a:off x="550717" y="2348346"/>
            <a:ext cx="4021283" cy="2638415"/>
          </a:xfrm>
          <a:prstGeom prst="rect">
            <a:avLst/>
          </a:prstGeom>
          <a:noFill/>
        </p:spPr>
        <p:txBody>
          <a:bodyPr wrap="square" rtlCol="0">
            <a:spAutoFit/>
          </a:bodyPr>
          <a:lstStyle/>
          <a:p>
            <a:pPr>
              <a:lnSpc>
                <a:spcPct val="150000"/>
              </a:lnSpc>
            </a:pPr>
            <a:r>
              <a:rPr lang="en-US" sz="1400" dirty="0">
                <a:solidFill>
                  <a:schemeClr val="tx1">
                    <a:lumMod val="75000"/>
                    <a:lumOff val="25000"/>
                  </a:schemeClr>
                </a:solidFill>
                <a:latin typeface="Georgia" panose="02040502050405020303" pitchFamily="18" charset="0"/>
              </a:rPr>
              <a:t>The Stewart Indian School changed the course of generations of American Indians. For more than 90 years, American Indian children were removed from their homelands, family, and culture with profound impacts on their lives. The Stewart Indian School Living Legacy preserves their stories and cultural legacy: Never to be Forgotten.</a:t>
            </a:r>
          </a:p>
        </p:txBody>
      </p:sp>
      <p:pic>
        <p:nvPicPr>
          <p:cNvPr id="5" name="Picture 4" descr="A picture containing photo, different, sitting, covered&#10;&#10;Description automatically generated">
            <a:extLst>
              <a:ext uri="{FF2B5EF4-FFF2-40B4-BE49-F238E27FC236}">
                <a16:creationId xmlns:a16="http://schemas.microsoft.com/office/drawing/2014/main" id="{4A9B5AC0-AAB3-0548-BB58-A625C35453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9967" y="1004724"/>
            <a:ext cx="3503316" cy="4652948"/>
          </a:xfrm>
          <a:prstGeom prst="rect">
            <a:avLst/>
          </a:prstGeom>
        </p:spPr>
      </p:pic>
    </p:spTree>
    <p:extLst>
      <p:ext uri="{BB962C8B-B14F-4D97-AF65-F5344CB8AC3E}">
        <p14:creationId xmlns:p14="http://schemas.microsoft.com/office/powerpoint/2010/main" val="119716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F53B8-5C0E-FB44-92D0-B327E40DDA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1040" y="518652"/>
            <a:ext cx="4519222" cy="5487626"/>
          </a:xfrm>
          <a:prstGeom prst="rect">
            <a:avLst/>
          </a:prstGeom>
        </p:spPr>
      </p:pic>
      <p:sp>
        <p:nvSpPr>
          <p:cNvPr id="4" name="TextBox 3">
            <a:extLst>
              <a:ext uri="{FF2B5EF4-FFF2-40B4-BE49-F238E27FC236}">
                <a16:creationId xmlns:a16="http://schemas.microsoft.com/office/drawing/2014/main" id="{16B29C3D-71E2-2C49-8864-D0E7066189AA}"/>
              </a:ext>
            </a:extLst>
          </p:cNvPr>
          <p:cNvSpPr txBox="1"/>
          <p:nvPr/>
        </p:nvSpPr>
        <p:spPr>
          <a:xfrm>
            <a:off x="550717" y="724170"/>
            <a:ext cx="4603174" cy="1200329"/>
          </a:xfrm>
          <a:prstGeom prst="rect">
            <a:avLst/>
          </a:prstGeom>
          <a:noFill/>
        </p:spPr>
        <p:txBody>
          <a:bodyPr wrap="square" rtlCol="0">
            <a:spAutoFit/>
          </a:bodyPr>
          <a:lstStyle/>
          <a:p>
            <a:r>
              <a:rPr lang="en-US" sz="3600" dirty="0">
                <a:solidFill>
                  <a:srgbClr val="800000"/>
                </a:solidFill>
                <a:latin typeface="Georgia"/>
                <a:cs typeface="Georgia"/>
              </a:rPr>
              <a:t>Division of Museums and History</a:t>
            </a:r>
          </a:p>
        </p:txBody>
      </p:sp>
      <p:sp>
        <p:nvSpPr>
          <p:cNvPr id="5" name="TextBox 4">
            <a:extLst>
              <a:ext uri="{FF2B5EF4-FFF2-40B4-BE49-F238E27FC236}">
                <a16:creationId xmlns:a16="http://schemas.microsoft.com/office/drawing/2014/main" id="{61C231C4-216A-454D-807E-99CA2050AC91}"/>
              </a:ext>
            </a:extLst>
          </p:cNvPr>
          <p:cNvSpPr txBox="1"/>
          <p:nvPr/>
        </p:nvSpPr>
        <p:spPr>
          <a:xfrm>
            <a:off x="550717" y="2013530"/>
            <a:ext cx="4021283" cy="1515030"/>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Mission</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nSpc>
                <a:spcPts val="2200"/>
              </a:lnSpc>
            </a:pPr>
            <a:r>
              <a:rPr lang="en-US" sz="1400" dirty="0">
                <a:solidFill>
                  <a:schemeClr val="tx1">
                    <a:lumMod val="50000"/>
                    <a:lumOff val="50000"/>
                  </a:schemeClr>
                </a:solidFill>
                <a:latin typeface="Georgia" panose="02040502050405020303" pitchFamily="18" charset="0"/>
              </a:rPr>
              <a:t>The Division of Museums and History preserves, shares and promotes the understanding and celebration of Nevada’s natural and cultural heritage for the enrichment of all generations.</a:t>
            </a:r>
          </a:p>
        </p:txBody>
      </p:sp>
      <p:sp>
        <p:nvSpPr>
          <p:cNvPr id="6" name="TextBox 5">
            <a:extLst>
              <a:ext uri="{FF2B5EF4-FFF2-40B4-BE49-F238E27FC236}">
                <a16:creationId xmlns:a16="http://schemas.microsoft.com/office/drawing/2014/main" id="{276F5BAF-5EEC-F948-BCED-09B1543DE30C}"/>
              </a:ext>
            </a:extLst>
          </p:cNvPr>
          <p:cNvSpPr txBox="1"/>
          <p:nvPr/>
        </p:nvSpPr>
        <p:spPr>
          <a:xfrm>
            <a:off x="550717" y="3617591"/>
            <a:ext cx="4021283" cy="950773"/>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Vision</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nSpc>
                <a:spcPts val="2200"/>
              </a:lnSpc>
            </a:pPr>
            <a:r>
              <a:rPr lang="en-US" sz="1400" dirty="0">
                <a:solidFill>
                  <a:schemeClr val="tx1">
                    <a:lumMod val="50000"/>
                    <a:lumOff val="50000"/>
                  </a:schemeClr>
                </a:solidFill>
                <a:latin typeface="Georgia" panose="02040502050405020303" pitchFamily="18" charset="0"/>
              </a:rPr>
              <a:t>Recognized as the most trusted stewards and engaging storytellers of Nevada’s heritage.</a:t>
            </a:r>
          </a:p>
        </p:txBody>
      </p:sp>
      <p:sp>
        <p:nvSpPr>
          <p:cNvPr id="7" name="TextBox 6">
            <a:extLst>
              <a:ext uri="{FF2B5EF4-FFF2-40B4-BE49-F238E27FC236}">
                <a16:creationId xmlns:a16="http://schemas.microsoft.com/office/drawing/2014/main" id="{5575AE34-A4AE-A841-976F-C159C878EC8A}"/>
              </a:ext>
            </a:extLst>
          </p:cNvPr>
          <p:cNvSpPr txBox="1"/>
          <p:nvPr/>
        </p:nvSpPr>
        <p:spPr>
          <a:xfrm>
            <a:off x="550717" y="4745531"/>
            <a:ext cx="4519222" cy="1232902"/>
          </a:xfrm>
          <a:prstGeom prst="rect">
            <a:avLst/>
          </a:prstGeom>
          <a:noFill/>
        </p:spPr>
        <p:txBody>
          <a:bodyPr wrap="square" rtlCol="0">
            <a:spAutoFit/>
          </a:bodyPr>
          <a:lstStyle/>
          <a:p>
            <a:pPr>
              <a:spcAft>
                <a:spcPts val="600"/>
              </a:spcAft>
            </a:pPr>
            <a:r>
              <a:rPr lang="en-US" sz="1600" b="1" dirty="0">
                <a:solidFill>
                  <a:srgbClr val="800000"/>
                </a:solidFill>
                <a:latin typeface="Arial Narrow"/>
                <a:cs typeface="Arial Narrow"/>
              </a:rPr>
              <a:t>Philosophy</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nSpc>
                <a:spcPts val="2200"/>
              </a:lnSpc>
            </a:pPr>
            <a:r>
              <a:rPr lang="en-US" sz="1400" dirty="0">
                <a:solidFill>
                  <a:schemeClr val="tx1">
                    <a:lumMod val="50000"/>
                    <a:lumOff val="50000"/>
                  </a:schemeClr>
                </a:solidFill>
                <a:latin typeface="Georgia" panose="02040502050405020303" pitchFamily="18" charset="0"/>
              </a:rPr>
              <a:t>We will work as a team to build consensus and fulfill our vision, putting the public’s needs first while adhering to the highest professional standards.</a:t>
            </a:r>
          </a:p>
        </p:txBody>
      </p:sp>
    </p:spTree>
    <p:extLst>
      <p:ext uri="{BB962C8B-B14F-4D97-AF65-F5344CB8AC3E}">
        <p14:creationId xmlns:p14="http://schemas.microsoft.com/office/powerpoint/2010/main" val="271526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E8279A-CF93-F24C-A16F-F66B6AFE829F}"/>
              </a:ext>
            </a:extLst>
          </p:cNvPr>
          <p:cNvSpPr txBox="1"/>
          <p:nvPr/>
        </p:nvSpPr>
        <p:spPr>
          <a:xfrm>
            <a:off x="778137" y="1254817"/>
            <a:ext cx="3287131" cy="4171719"/>
          </a:xfrm>
          <a:prstGeom prst="rect">
            <a:avLst/>
          </a:prstGeom>
          <a:noFill/>
        </p:spPr>
        <p:txBody>
          <a:bodyPr wrap="square" rtlCol="0">
            <a:spAutoFit/>
          </a:bodyPr>
          <a:lstStyle/>
          <a:p>
            <a:pPr>
              <a:lnSpc>
                <a:spcPct val="150000"/>
              </a:lnSpc>
            </a:pPr>
            <a:r>
              <a:rPr lang="en-US" b="1" dirty="0">
                <a:solidFill>
                  <a:srgbClr val="800000"/>
                </a:solidFill>
                <a:latin typeface="Arial Narrow"/>
                <a:cs typeface="Arial Narrow"/>
              </a:rPr>
              <a:t>Snapshot</a:t>
            </a:r>
            <a:endParaRPr lang="en-US" b="1" dirty="0">
              <a:solidFill>
                <a:schemeClr val="tx1">
                  <a:lumMod val="75000"/>
                  <a:lumOff val="25000"/>
                </a:schemeClr>
              </a:solidFill>
              <a:latin typeface="Arial Narrow"/>
              <a:cs typeface="Arial Narrow"/>
            </a:endParaRPr>
          </a:p>
          <a:p>
            <a:pPr marL="285750" indent="-285750">
              <a:lnSpc>
                <a:spcPct val="150000"/>
              </a:lnSpc>
              <a:spcBef>
                <a:spcPts val="600"/>
              </a:spcBef>
              <a:buFont typeface="Arial" panose="020B0604020202020204" pitchFamily="34" charset="0"/>
              <a:buChar char="•"/>
            </a:pPr>
            <a:r>
              <a:rPr lang="en-US" sz="1600" dirty="0">
                <a:solidFill>
                  <a:schemeClr val="tx1">
                    <a:lumMod val="75000"/>
                    <a:lumOff val="25000"/>
                  </a:schemeClr>
                </a:solidFill>
                <a:latin typeface="Georgia" panose="02040502050405020303" pitchFamily="18" charset="0"/>
              </a:rPr>
              <a:t>7 Museums</a:t>
            </a:r>
          </a:p>
          <a:p>
            <a:pPr marL="285750" indent="-285750">
              <a:lnSpc>
                <a:spcPct val="150000"/>
              </a:lnSpc>
              <a:spcBef>
                <a:spcPts val="600"/>
              </a:spcBef>
              <a:buFont typeface="Arial" panose="020B0604020202020204" pitchFamily="34" charset="0"/>
              <a:buChar char="•"/>
            </a:pPr>
            <a:r>
              <a:rPr lang="en-US" sz="1600" dirty="0">
                <a:solidFill>
                  <a:schemeClr val="tx1">
                    <a:lumMod val="75000"/>
                    <a:lumOff val="25000"/>
                  </a:schemeClr>
                </a:solidFill>
                <a:latin typeface="Georgia" panose="02040502050405020303" pitchFamily="18" charset="0"/>
              </a:rPr>
              <a:t>39 Buildings and structures</a:t>
            </a:r>
          </a:p>
          <a:p>
            <a:pPr marL="285750" indent="-285750">
              <a:lnSpc>
                <a:spcPct val="150000"/>
              </a:lnSpc>
              <a:spcBef>
                <a:spcPts val="600"/>
              </a:spcBef>
              <a:buFont typeface="Arial" panose="020B0604020202020204" pitchFamily="34" charset="0"/>
              <a:buChar char="•"/>
            </a:pPr>
            <a:r>
              <a:rPr lang="en-US" sz="1600" dirty="0">
                <a:solidFill>
                  <a:schemeClr val="tx1">
                    <a:lumMod val="75000"/>
                    <a:lumOff val="25000"/>
                  </a:schemeClr>
                </a:solidFill>
                <a:latin typeface="Georgia" panose="02040502050405020303" pitchFamily="18" charset="0"/>
              </a:rPr>
              <a:t>$108 million estimated replacement value</a:t>
            </a:r>
          </a:p>
          <a:p>
            <a:pPr marL="285750" indent="-285750">
              <a:lnSpc>
                <a:spcPct val="150000"/>
              </a:lnSpc>
              <a:spcBef>
                <a:spcPts val="600"/>
              </a:spcBef>
              <a:buFont typeface="Arial" panose="020B0604020202020204" pitchFamily="34" charset="0"/>
              <a:buChar char="•"/>
            </a:pPr>
            <a:r>
              <a:rPr lang="en-US" sz="1600" dirty="0">
                <a:solidFill>
                  <a:schemeClr val="tx1">
                    <a:lumMod val="75000"/>
                    <a:lumOff val="25000"/>
                  </a:schemeClr>
                </a:solidFill>
                <a:latin typeface="Georgia" panose="02040502050405020303" pitchFamily="18" charset="0"/>
              </a:rPr>
              <a:t>$10+ million estimated repair costs over next 10 years.</a:t>
            </a:r>
          </a:p>
          <a:p>
            <a:pPr marL="285750" indent="-285750">
              <a:lnSpc>
                <a:spcPct val="150000"/>
              </a:lnSpc>
              <a:spcBef>
                <a:spcPts val="600"/>
              </a:spcBef>
              <a:buFont typeface="Arial" panose="020B0604020202020204" pitchFamily="34" charset="0"/>
              <a:buChar char="•"/>
            </a:pPr>
            <a:r>
              <a:rPr lang="en-US" sz="1600" dirty="0">
                <a:solidFill>
                  <a:schemeClr val="tx1">
                    <a:lumMod val="75000"/>
                    <a:lumOff val="25000"/>
                  </a:schemeClr>
                </a:solidFill>
                <a:latin typeface="Georgia" panose="02040502050405020303" pitchFamily="18" charset="0"/>
              </a:rPr>
              <a:t>Approximately $2.8 million in immediate critical maintenance needs.</a:t>
            </a:r>
          </a:p>
        </p:txBody>
      </p:sp>
      <p:pic>
        <p:nvPicPr>
          <p:cNvPr id="3" name="Picture 2">
            <a:extLst>
              <a:ext uri="{FF2B5EF4-FFF2-40B4-BE49-F238E27FC236}">
                <a16:creationId xmlns:a16="http://schemas.microsoft.com/office/drawing/2014/main" id="{4C5AF190-56CC-354B-A017-E9CEA6548FA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930" b="3317"/>
          <a:stretch/>
        </p:blipFill>
        <p:spPr>
          <a:xfrm>
            <a:off x="4922869" y="779316"/>
            <a:ext cx="3607658" cy="5122719"/>
          </a:xfrm>
          <a:prstGeom prst="rect">
            <a:avLst/>
          </a:prstGeom>
        </p:spPr>
      </p:pic>
    </p:spTree>
    <p:extLst>
      <p:ext uri="{BB962C8B-B14F-4D97-AF65-F5344CB8AC3E}">
        <p14:creationId xmlns:p14="http://schemas.microsoft.com/office/powerpoint/2010/main" val="378039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Nevada Historical Society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HVAC System Renovation					Type: Renovation</a:t>
            </a:r>
          </a:p>
          <a:p>
            <a:r>
              <a:rPr lang="en-US" sz="1400" dirty="0">
                <a:solidFill>
                  <a:schemeClr val="tx1">
                    <a:lumMod val="50000"/>
                    <a:lumOff val="50000"/>
                  </a:schemeClr>
                </a:solidFill>
                <a:latin typeface="Georgia" panose="02040502050405020303" pitchFamily="18" charset="0"/>
                <a:cs typeface="Arial"/>
              </a:rPr>
              <a:t>SPWD #7460								SPWD estimate: $584,098</a:t>
            </a:r>
          </a:p>
          <a:p>
            <a:r>
              <a:rPr lang="en-US" sz="1400" dirty="0">
                <a:solidFill>
                  <a:schemeClr val="tx1">
                    <a:lumMod val="50000"/>
                    <a:lumOff val="50000"/>
                  </a:schemeClr>
                </a:solidFill>
                <a:latin typeface="Georgia" panose="02040502050405020303" pitchFamily="18" charset="0"/>
                <a:cs typeface="Arial "/>
              </a:rPr>
              <a:t>DTCA Rank: #1							</a:t>
            </a:r>
          </a:p>
        </p:txBody>
      </p:sp>
      <p:sp>
        <p:nvSpPr>
          <p:cNvPr id="5" name="TextBox 4"/>
          <p:cNvSpPr txBox="1"/>
          <p:nvPr/>
        </p:nvSpPr>
        <p:spPr>
          <a:xfrm>
            <a:off x="463865" y="2120288"/>
            <a:ext cx="4336933" cy="1446550"/>
          </a:xfrm>
          <a:prstGeom prst="rect">
            <a:avLst/>
          </a:prstGeom>
          <a:noFill/>
        </p:spPr>
        <p:txBody>
          <a:bodyPr wrap="square" rtlCol="0">
            <a:spAutoFit/>
          </a:bodyPr>
          <a:lstStyle/>
          <a:p>
            <a:r>
              <a:rPr lang="en-US" sz="1600" b="1" dirty="0">
                <a:solidFill>
                  <a:srgbClr val="800000"/>
                </a:solidFill>
                <a:latin typeface="Arial Narrow"/>
                <a:cs typeface="Arial Narrow"/>
              </a:rPr>
              <a:t>Overview</a:t>
            </a:r>
            <a:endParaRPr lang="en-US" b="1" dirty="0">
              <a:solidFill>
                <a:schemeClr val="tx1">
                  <a:lumMod val="75000"/>
                  <a:lumOff val="25000"/>
                </a:schemeClr>
              </a:solidFill>
              <a:latin typeface="Arial Narrow"/>
              <a:cs typeface="Arial Narrow"/>
            </a:endParaRP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This project will replace five rooftop packaged gas-electric HVAC units and the associated exposed ductwork on the roof of the Nevada Historical Society Building in Reno. </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These heating and cooling units serve the collection storage portion of the building.</a:t>
            </a:r>
          </a:p>
        </p:txBody>
      </p:sp>
      <p:sp>
        <p:nvSpPr>
          <p:cNvPr id="10" name="TextBox 9"/>
          <p:cNvSpPr txBox="1"/>
          <p:nvPr/>
        </p:nvSpPr>
        <p:spPr>
          <a:xfrm>
            <a:off x="463865" y="3610731"/>
            <a:ext cx="4503187" cy="2339102"/>
          </a:xfrm>
          <a:prstGeom prst="rect">
            <a:avLst/>
          </a:prstGeom>
          <a:noFill/>
        </p:spPr>
        <p:txBody>
          <a:bodyPr wrap="square" rtlCol="0">
            <a:spAutoFit/>
          </a:bodyPr>
          <a:lstStyle/>
          <a:p>
            <a:r>
              <a:rPr lang="en-US" sz="1600" b="1" dirty="0">
                <a:solidFill>
                  <a:srgbClr val="800000"/>
                </a:solidFill>
                <a:latin typeface="Arial Narrow"/>
                <a:cs typeface="Arial Narrow"/>
              </a:rPr>
              <a:t>Justification</a:t>
            </a:r>
            <a:endParaRPr lang="en-US" b="1" dirty="0">
              <a:solidFill>
                <a:schemeClr val="tx1">
                  <a:lumMod val="75000"/>
                  <a:lumOff val="25000"/>
                </a:schemeClr>
              </a:solidFill>
              <a:latin typeface="Arial Narrow"/>
              <a:cs typeface="Arial Narrow"/>
            </a:endParaRP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existing rooftop units are more than 20 years old and have reached the end of their useful service life.</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They also utilize R-22 refrigerant which can no longer be manufactured or imported into the United States starting January 1, 2020.</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The ductwork that is exposed on the roof has begun to leak and is a source of potential water damage inside the building.</a:t>
            </a:r>
          </a:p>
          <a:p>
            <a:pPr marL="171450" indent="-171450">
              <a:spcBef>
                <a:spcPts val="600"/>
              </a:spcBef>
              <a:buFont typeface="Arial" panose="020B0604020202020204" pitchFamily="34" charset="0"/>
              <a:buChar char="•"/>
            </a:pPr>
            <a:r>
              <a:rPr lang="en-US" sz="1200" dirty="0">
                <a:solidFill>
                  <a:schemeClr val="tx1">
                    <a:lumMod val="75000"/>
                    <a:lumOff val="25000"/>
                  </a:schemeClr>
                </a:solidFill>
                <a:latin typeface="Georgia" panose="02040502050405020303" pitchFamily="18" charset="0"/>
              </a:rPr>
              <a:t>A system failure could create an emergency and need to relocate collections.</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l="211" t="21071" r="-211" b="25577"/>
          <a:stretch/>
        </p:blipFill>
        <p:spPr>
          <a:xfrm>
            <a:off x="5111931" y="4184157"/>
            <a:ext cx="4056353" cy="162309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t="13069" b="21272"/>
          <a:stretch/>
        </p:blipFill>
        <p:spPr>
          <a:xfrm>
            <a:off x="5122322" y="2073277"/>
            <a:ext cx="4032069" cy="1985556"/>
          </a:xfrm>
          <a:prstGeom prst="rect">
            <a:avLst/>
          </a:prstGeom>
        </p:spPr>
      </p:pic>
      <p:sp>
        <p:nvSpPr>
          <p:cNvPr id="7" name="TextBox 6">
            <a:extLst>
              <a:ext uri="{FF2B5EF4-FFF2-40B4-BE49-F238E27FC236}">
                <a16:creationId xmlns:a16="http://schemas.microsoft.com/office/drawing/2014/main" id="{91BB0ABE-7C80-E149-A578-D630272724E8}"/>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12" name="TextBox 11">
            <a:extLst>
              <a:ext uri="{FF2B5EF4-FFF2-40B4-BE49-F238E27FC236}">
                <a16:creationId xmlns:a16="http://schemas.microsoft.com/office/drawing/2014/main" id="{5FA3B348-F4B1-2E47-A886-B6E95CC9AAF0}"/>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1</a:t>
            </a:r>
          </a:p>
        </p:txBody>
      </p:sp>
    </p:spTree>
    <p:extLst>
      <p:ext uri="{BB962C8B-B14F-4D97-AF65-F5344CB8AC3E}">
        <p14:creationId xmlns:p14="http://schemas.microsoft.com/office/powerpoint/2010/main" val="110098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6418" y="464945"/>
            <a:ext cx="8382525" cy="1400383"/>
          </a:xfrm>
          <a:prstGeom prst="rect">
            <a:avLst/>
          </a:prstGeom>
          <a:noFill/>
        </p:spPr>
        <p:txBody>
          <a:bodyPr wrap="square" rtlCol="0">
            <a:spAutoFit/>
          </a:bodyPr>
          <a:lstStyle/>
          <a:p>
            <a:r>
              <a:rPr lang="en-US" sz="2800" dirty="0">
                <a:solidFill>
                  <a:srgbClr val="800000"/>
                </a:solidFill>
                <a:latin typeface="Georgia"/>
                <a:cs typeface="Georgia"/>
              </a:rPr>
              <a:t>Nevada State Railroad Museum Carson City</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Drainage and Fire Access road improvements		Type: Renovation</a:t>
            </a:r>
          </a:p>
          <a:p>
            <a:r>
              <a:rPr lang="en-US" sz="1400" dirty="0">
                <a:solidFill>
                  <a:schemeClr val="tx1">
                    <a:lumMod val="50000"/>
                    <a:lumOff val="50000"/>
                  </a:schemeClr>
                </a:solidFill>
                <a:latin typeface="Georgia" panose="02040502050405020303" pitchFamily="18" charset="0"/>
                <a:cs typeface="Arial"/>
              </a:rPr>
              <a:t>SPWD #19171									SPWD estimate: $1,557,332</a:t>
            </a:r>
          </a:p>
          <a:p>
            <a:r>
              <a:rPr lang="en-US" sz="1400" dirty="0">
                <a:solidFill>
                  <a:schemeClr val="tx1">
                    <a:lumMod val="50000"/>
                    <a:lumOff val="50000"/>
                  </a:schemeClr>
                </a:solidFill>
                <a:latin typeface="Georgia" panose="02040502050405020303" pitchFamily="18" charset="0"/>
                <a:cs typeface="Arial "/>
              </a:rPr>
              <a:t>DTCA Rank: #2									</a:t>
            </a:r>
          </a:p>
        </p:txBody>
      </p:sp>
      <p:sp>
        <p:nvSpPr>
          <p:cNvPr id="5" name="TextBox 4"/>
          <p:cNvSpPr txBox="1"/>
          <p:nvPr/>
        </p:nvSpPr>
        <p:spPr>
          <a:xfrm>
            <a:off x="436418" y="1858076"/>
            <a:ext cx="4782696" cy="2754600"/>
          </a:xfrm>
          <a:prstGeom prst="rect">
            <a:avLst/>
          </a:prstGeom>
          <a:noFill/>
        </p:spPr>
        <p:txBody>
          <a:bodyPr wrap="square" rtlCol="0">
            <a:spAutoFit/>
          </a:bodyPr>
          <a:lstStyle/>
          <a:p>
            <a:pPr>
              <a:spcAft>
                <a:spcPts val="600"/>
              </a:spcAft>
            </a:pPr>
            <a:r>
              <a:rPr lang="en-US" sz="1200" b="1" dirty="0">
                <a:solidFill>
                  <a:srgbClr val="800000"/>
                </a:solidFill>
                <a:latin typeface="Georgia" panose="02040502050405020303" pitchFamily="18" charset="0"/>
                <a:cs typeface="Arial Narrow"/>
              </a:rPr>
              <a:t>Overview</a:t>
            </a:r>
          </a:p>
          <a:p>
            <a:r>
              <a:rPr lang="en-US" sz="1200" dirty="0">
                <a:latin typeface="Georgia" panose="02040502050405020303" pitchFamily="18" charset="0"/>
              </a:rPr>
              <a:t>- This project will design and construct improvements to the site drainage system and repair of the railroad track turntable and  tie the drainage into the Carson City storm system.</a:t>
            </a:r>
          </a:p>
          <a:p>
            <a:pPr lvl="0"/>
            <a:r>
              <a:rPr lang="en-US" sz="1200" dirty="0">
                <a:latin typeface="Georgia" panose="02040502050405020303" pitchFamily="18" charset="0"/>
              </a:rPr>
              <a:t>(A 2020 project restored flow on the property but did not address long-term flooding concerns.)</a:t>
            </a:r>
          </a:p>
          <a:p>
            <a:pPr lvl="0"/>
            <a:r>
              <a:rPr lang="en-US" sz="1200" dirty="0">
                <a:latin typeface="Georgia" panose="02040502050405020303" pitchFamily="18" charset="0"/>
              </a:rPr>
              <a:t>- The project’s drainage construction scope includes widening and riprap lining of the large drainage channel on the south perimeter, deepening of the pond, upgrade of culverts and smaller drainage ditches, repair and slurry seal of the fire access road, and regrading of open space north of the museum. </a:t>
            </a:r>
          </a:p>
          <a:p>
            <a:pPr lvl="0"/>
            <a:r>
              <a:rPr lang="en-US" sz="1200" dirty="0">
                <a:latin typeface="Georgia" panose="02040502050405020303" pitchFamily="18" charset="0"/>
              </a:rPr>
              <a:t>– An overall site drainage study is included to help coordinate the site’s drainage needs with the ongoing Carson City regional drainage needs.</a:t>
            </a:r>
          </a:p>
        </p:txBody>
      </p:sp>
      <p:sp>
        <p:nvSpPr>
          <p:cNvPr id="10" name="TextBox 9"/>
          <p:cNvSpPr txBox="1"/>
          <p:nvPr/>
        </p:nvSpPr>
        <p:spPr>
          <a:xfrm>
            <a:off x="487893" y="4607658"/>
            <a:ext cx="8168214" cy="1448049"/>
          </a:xfrm>
          <a:prstGeom prst="rect">
            <a:avLst/>
          </a:prstGeom>
          <a:noFill/>
        </p:spPr>
        <p:txBody>
          <a:bodyPr wrap="square" rtlCol="0">
            <a:spAutoFit/>
          </a:bodyPr>
          <a:lstStyle/>
          <a:p>
            <a:pPr>
              <a:spcAft>
                <a:spcPts val="600"/>
              </a:spcAft>
            </a:pPr>
            <a:r>
              <a:rPr lang="en-US" sz="1200" b="1" dirty="0">
                <a:solidFill>
                  <a:srgbClr val="800000"/>
                </a:solidFill>
                <a:latin typeface="Georgia" panose="02040502050405020303" pitchFamily="18" charset="0"/>
                <a:cs typeface="Arial Narrow"/>
              </a:rPr>
              <a:t>Justification</a:t>
            </a:r>
          </a:p>
          <a:p>
            <a:pPr lvl="0"/>
            <a:r>
              <a:rPr lang="en-US" sz="1200" dirty="0">
                <a:latin typeface="Georgia" panose="02040502050405020303" pitchFamily="18" charset="0"/>
              </a:rPr>
              <a:t>- A January 2017 flood event overwhelmed the site drainage system and caused significant damage to drainage channels, railroad tracks, turntable, fire access road, Interpretative Center and Shop Annex. </a:t>
            </a:r>
          </a:p>
          <a:p>
            <a:pPr lvl="0"/>
            <a:r>
              <a:rPr lang="en-US" sz="1200" dirty="0">
                <a:latin typeface="Georgia" panose="02040502050405020303" pitchFamily="18" charset="0"/>
              </a:rPr>
              <a:t>- Carson City has constructed a sewer tie-in to accept the run-off. Connection to this system will mitigate future flooding issues.</a:t>
            </a:r>
          </a:p>
          <a:p>
            <a:pPr lvl="0"/>
            <a:r>
              <a:rPr lang="en-US" sz="1200" dirty="0">
                <a:latin typeface="Georgia" panose="02040502050405020303" pitchFamily="18" charset="0"/>
              </a:rPr>
              <a:t>- The drainage study and implementation of the recommendations are critical to mitigate on- and off-site storm flows on the museum property.</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45723" y="2145335"/>
            <a:ext cx="3473220" cy="2604915"/>
          </a:xfrm>
          <a:prstGeom prst="rect">
            <a:avLst/>
          </a:prstGeom>
        </p:spPr>
      </p:pic>
      <p:sp>
        <p:nvSpPr>
          <p:cNvPr id="6" name="TextBox 5">
            <a:extLst>
              <a:ext uri="{FF2B5EF4-FFF2-40B4-BE49-F238E27FC236}">
                <a16:creationId xmlns:a16="http://schemas.microsoft.com/office/drawing/2014/main" id="{BDEBC2EB-71B7-FA43-87A7-10D06D099582}"/>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7" name="TextBox 6">
            <a:extLst>
              <a:ext uri="{FF2B5EF4-FFF2-40B4-BE49-F238E27FC236}">
                <a16:creationId xmlns:a16="http://schemas.microsoft.com/office/drawing/2014/main" id="{23315880-460F-1540-B850-78D9B69B4FAE}"/>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2</a:t>
            </a:r>
          </a:p>
        </p:txBody>
      </p:sp>
    </p:spTree>
    <p:extLst>
      <p:ext uri="{BB962C8B-B14F-4D97-AF65-F5344CB8AC3E}">
        <p14:creationId xmlns:p14="http://schemas.microsoft.com/office/powerpoint/2010/main" val="42057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70A3C-4729-E44F-B73C-3D4CEB12F051}"/>
              </a:ext>
            </a:extLst>
          </p:cNvPr>
          <p:cNvSpPr txBox="1"/>
          <p:nvPr/>
        </p:nvSpPr>
        <p:spPr>
          <a:xfrm>
            <a:off x="4473689" y="6348846"/>
            <a:ext cx="301686" cy="369332"/>
          </a:xfrm>
          <a:prstGeom prst="rect">
            <a:avLst/>
          </a:prstGeom>
          <a:noFill/>
        </p:spPr>
        <p:txBody>
          <a:bodyPr wrap="none" rtlCol="0">
            <a:spAutoFit/>
          </a:bodyPr>
          <a:lstStyle/>
          <a:p>
            <a:pPr algn="ctr"/>
            <a:r>
              <a:rPr lang="en-US" dirty="0">
                <a:solidFill>
                  <a:schemeClr val="bg1"/>
                </a:solidFill>
              </a:rPr>
              <a:t>3</a:t>
            </a:r>
          </a:p>
        </p:txBody>
      </p:sp>
      <p:sp>
        <p:nvSpPr>
          <p:cNvPr id="3" name="TextBox 2">
            <a:extLst>
              <a:ext uri="{FF2B5EF4-FFF2-40B4-BE49-F238E27FC236}">
                <a16:creationId xmlns:a16="http://schemas.microsoft.com/office/drawing/2014/main" id="{81F80EE8-B954-C743-A681-F984FC76CFF9}"/>
              </a:ext>
            </a:extLst>
          </p:cNvPr>
          <p:cNvSpPr txBox="1"/>
          <p:nvPr/>
        </p:nvSpPr>
        <p:spPr>
          <a:xfrm>
            <a:off x="155864" y="16107"/>
            <a:ext cx="4232366" cy="369332"/>
          </a:xfrm>
          <a:prstGeom prst="rect">
            <a:avLst/>
          </a:prstGeom>
          <a:noFill/>
        </p:spPr>
        <p:txBody>
          <a:bodyPr wrap="square" rtlCol="0">
            <a:spAutoFit/>
          </a:bodyPr>
          <a:lstStyle/>
          <a:p>
            <a:r>
              <a:rPr lang="en-US" b="1" cap="small" dirty="0">
                <a:solidFill>
                  <a:schemeClr val="bg1"/>
                </a:solidFill>
                <a:latin typeface="Arial" panose="020B0604020202020204" pitchFamily="34" charset="0"/>
                <a:cs typeface="Arial" panose="020B0604020202020204" pitchFamily="34" charset="0"/>
              </a:rPr>
              <a:t>division of museums and history</a:t>
            </a:r>
          </a:p>
        </p:txBody>
      </p:sp>
      <p:sp>
        <p:nvSpPr>
          <p:cNvPr id="4" name="TextBox 3">
            <a:extLst>
              <a:ext uri="{FF2B5EF4-FFF2-40B4-BE49-F238E27FC236}">
                <a16:creationId xmlns:a16="http://schemas.microsoft.com/office/drawing/2014/main" id="{F88AC4A1-E20B-E348-8354-9EA7847ADC1D}"/>
              </a:ext>
            </a:extLst>
          </p:cNvPr>
          <p:cNvSpPr txBox="1"/>
          <p:nvPr/>
        </p:nvSpPr>
        <p:spPr>
          <a:xfrm>
            <a:off x="443083" y="595682"/>
            <a:ext cx="8216270" cy="1400383"/>
          </a:xfrm>
          <a:prstGeom prst="rect">
            <a:avLst/>
          </a:prstGeom>
          <a:noFill/>
        </p:spPr>
        <p:txBody>
          <a:bodyPr wrap="square" rtlCol="0">
            <a:spAutoFit/>
          </a:bodyPr>
          <a:lstStyle/>
          <a:p>
            <a:r>
              <a:rPr lang="en-US" sz="2800" dirty="0">
                <a:solidFill>
                  <a:srgbClr val="800000"/>
                </a:solidFill>
                <a:latin typeface="Georgia"/>
                <a:cs typeface="Georgia"/>
              </a:rPr>
              <a:t>Nevada State Museum Las Vegas</a:t>
            </a:r>
          </a:p>
          <a:p>
            <a:endParaRPr lang="en-US" sz="1400" b="1" dirty="0">
              <a:solidFill>
                <a:schemeClr val="tx1">
                  <a:lumMod val="75000"/>
                  <a:lumOff val="25000"/>
                </a:schemeClr>
              </a:solidFill>
              <a:latin typeface="Arial"/>
              <a:cs typeface="Arial"/>
            </a:endParaRPr>
          </a:p>
          <a:p>
            <a:r>
              <a:rPr lang="en-US" sz="1500" b="1" dirty="0">
                <a:solidFill>
                  <a:schemeClr val="tx1">
                    <a:lumMod val="65000"/>
                    <a:lumOff val="35000"/>
                  </a:schemeClr>
                </a:solidFill>
                <a:latin typeface="Arial"/>
                <a:cs typeface="Arial"/>
              </a:rPr>
              <a:t>Plumbing Upgrade							Type: Renovation</a:t>
            </a:r>
          </a:p>
          <a:p>
            <a:r>
              <a:rPr lang="en-US" sz="1400" dirty="0">
                <a:solidFill>
                  <a:schemeClr val="tx1">
                    <a:lumMod val="50000"/>
                    <a:lumOff val="50000"/>
                  </a:schemeClr>
                </a:solidFill>
                <a:latin typeface="Georgia" panose="02040502050405020303" pitchFamily="18" charset="0"/>
                <a:cs typeface="Arial"/>
              </a:rPr>
              <a:t>SPWD #19050								SPWD estimate: $147,083</a:t>
            </a:r>
          </a:p>
          <a:p>
            <a:r>
              <a:rPr lang="en-US" sz="1400" dirty="0">
                <a:solidFill>
                  <a:schemeClr val="tx1">
                    <a:lumMod val="50000"/>
                    <a:lumOff val="50000"/>
                  </a:schemeClr>
                </a:solidFill>
                <a:latin typeface="Georgia" panose="02040502050405020303" pitchFamily="18" charset="0"/>
                <a:cs typeface="Arial "/>
              </a:rPr>
              <a:t>DTCA Rank: #3								</a:t>
            </a:r>
          </a:p>
        </p:txBody>
      </p:sp>
      <p:sp>
        <p:nvSpPr>
          <p:cNvPr id="5" name="TextBox 4">
            <a:extLst>
              <a:ext uri="{FF2B5EF4-FFF2-40B4-BE49-F238E27FC236}">
                <a16:creationId xmlns:a16="http://schemas.microsoft.com/office/drawing/2014/main" id="{D48309E4-F878-C143-9B22-BA21E7376458}"/>
              </a:ext>
            </a:extLst>
          </p:cNvPr>
          <p:cNvSpPr txBox="1"/>
          <p:nvPr/>
        </p:nvSpPr>
        <p:spPr>
          <a:xfrm>
            <a:off x="463865" y="2120288"/>
            <a:ext cx="4387535" cy="1296012"/>
          </a:xfrm>
          <a:prstGeom prst="rect">
            <a:avLst/>
          </a:prstGeom>
          <a:noFill/>
        </p:spPr>
        <p:txBody>
          <a:bodyPr wrap="square" rtlCol="0">
            <a:spAutoFit/>
          </a:bodyPr>
          <a:lstStyle/>
          <a:p>
            <a:r>
              <a:rPr lang="en-US" sz="1600" b="1" dirty="0">
                <a:solidFill>
                  <a:srgbClr val="800000"/>
                </a:solidFill>
                <a:latin typeface="Arial Narrow"/>
                <a:cs typeface="Arial Narrow"/>
              </a:rPr>
              <a:t>Overview</a:t>
            </a:r>
            <a:endParaRPr lang="en-US" b="1" dirty="0">
              <a:solidFill>
                <a:schemeClr val="tx1">
                  <a:lumMod val="75000"/>
                  <a:lumOff val="25000"/>
                </a:schemeClr>
              </a:solidFill>
              <a:latin typeface="Arial Narrow"/>
              <a:cs typeface="Arial Narrow"/>
            </a:endParaRPr>
          </a:p>
          <a:p>
            <a:pPr>
              <a:spcBef>
                <a:spcPts val="600"/>
              </a:spcBef>
            </a:pPr>
            <a:r>
              <a:rPr lang="en-US" dirty="0">
                <a:solidFill>
                  <a:schemeClr val="tx1">
                    <a:lumMod val="75000"/>
                    <a:lumOff val="25000"/>
                  </a:schemeClr>
                </a:solidFill>
                <a:latin typeface="Georgia" panose="02040502050405020303" pitchFamily="18" charset="0"/>
              </a:rPr>
              <a:t>Replace existing hot water tanks and modify existing domestic water plumbing in the kitchen.</a:t>
            </a:r>
          </a:p>
        </p:txBody>
      </p:sp>
      <p:sp>
        <p:nvSpPr>
          <p:cNvPr id="6" name="TextBox 5">
            <a:extLst>
              <a:ext uri="{FF2B5EF4-FFF2-40B4-BE49-F238E27FC236}">
                <a16:creationId xmlns:a16="http://schemas.microsoft.com/office/drawing/2014/main" id="{F8033D4B-27F0-FB44-B570-0DEE924D5985}"/>
              </a:ext>
            </a:extLst>
          </p:cNvPr>
          <p:cNvSpPr txBox="1"/>
          <p:nvPr/>
        </p:nvSpPr>
        <p:spPr>
          <a:xfrm>
            <a:off x="463865" y="3610731"/>
            <a:ext cx="4503187" cy="338554"/>
          </a:xfrm>
          <a:prstGeom prst="rect">
            <a:avLst/>
          </a:prstGeom>
          <a:noFill/>
        </p:spPr>
        <p:txBody>
          <a:bodyPr wrap="square" rtlCol="0">
            <a:spAutoFit/>
          </a:bodyPr>
          <a:lstStyle/>
          <a:p>
            <a:r>
              <a:rPr lang="en-US" sz="1600" b="1" dirty="0">
                <a:solidFill>
                  <a:srgbClr val="800000"/>
                </a:solidFill>
                <a:latin typeface="Arial Narrow"/>
                <a:cs typeface="Arial Narrow"/>
              </a:rPr>
              <a:t>Justification</a:t>
            </a:r>
          </a:p>
        </p:txBody>
      </p:sp>
      <p:sp>
        <p:nvSpPr>
          <p:cNvPr id="8" name="TextBox 7">
            <a:extLst>
              <a:ext uri="{FF2B5EF4-FFF2-40B4-BE49-F238E27FC236}">
                <a16:creationId xmlns:a16="http://schemas.microsoft.com/office/drawing/2014/main" id="{8D5BAC59-5F37-491C-ACEA-4D52BDDE352A}"/>
              </a:ext>
            </a:extLst>
          </p:cNvPr>
          <p:cNvSpPr txBox="1"/>
          <p:nvPr/>
        </p:nvSpPr>
        <p:spPr>
          <a:xfrm>
            <a:off x="521690" y="3853053"/>
            <a:ext cx="4387535" cy="1477328"/>
          </a:xfrm>
          <a:prstGeom prst="rect">
            <a:avLst/>
          </a:prstGeom>
          <a:noFill/>
        </p:spPr>
        <p:txBody>
          <a:bodyPr wrap="square" rtlCol="0">
            <a:spAutoFit/>
          </a:bodyPr>
          <a:lstStyle/>
          <a:p>
            <a:pPr>
              <a:spcBef>
                <a:spcPts val="600"/>
              </a:spcBef>
            </a:pPr>
            <a:r>
              <a:rPr lang="en-US" dirty="0">
                <a:solidFill>
                  <a:schemeClr val="tx1">
                    <a:lumMod val="75000"/>
                    <a:lumOff val="25000"/>
                  </a:schemeClr>
                </a:solidFill>
                <a:latin typeface="Georgia" panose="02040502050405020303" pitchFamily="18" charset="0"/>
              </a:rPr>
              <a:t>Water heater replacement recommended in Facility Condition Analysis, however existing design is highly inefficient and costly to maintain requiring modifications.</a:t>
            </a:r>
          </a:p>
        </p:txBody>
      </p:sp>
    </p:spTree>
    <p:extLst>
      <p:ext uri="{BB962C8B-B14F-4D97-AF65-F5344CB8AC3E}">
        <p14:creationId xmlns:p14="http://schemas.microsoft.com/office/powerpoint/2010/main" val="292621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17371</TotalTime>
  <Words>3732</Words>
  <Application>Microsoft Office PowerPoint</Application>
  <PresentationFormat>On-screen Show (4:3)</PresentationFormat>
  <Paragraphs>301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vt:lpstr>
      <vt:lpstr>Arial Narrow</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Nevada Commission on Tourism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Nebesky</dc:creator>
  <cp:lastModifiedBy>Myron Freedman</cp:lastModifiedBy>
  <cp:revision>615</cp:revision>
  <cp:lastPrinted>2018-08-15T16:28:58Z</cp:lastPrinted>
  <dcterms:created xsi:type="dcterms:W3CDTF">2014-09-22T19:06:34Z</dcterms:created>
  <dcterms:modified xsi:type="dcterms:W3CDTF">2020-08-24T18:39:04Z</dcterms:modified>
</cp:coreProperties>
</file>